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Lst>
  <p:sldSz cy="5143500" cx="9144000"/>
  <p:notesSz cx="6858000" cy="9144000"/>
  <p:embeddedFontLst>
    <p:embeddedFont>
      <p:font typeface="Ubuntu"/>
      <p:regular r:id="rId84"/>
      <p:bold r:id="rId85"/>
      <p:italic r:id="rId86"/>
      <p:boldItalic r:id="rId87"/>
    </p:embeddedFont>
    <p:embeddedFont>
      <p:font typeface="Source Code Pro"/>
      <p:regular r:id="rId88"/>
      <p:bold r:id="rId89"/>
      <p:italic r:id="rId90"/>
      <p:boldItalic r:id="rId91"/>
    </p:embeddedFont>
    <p:embeddedFont>
      <p:font typeface="Roboto Condensed"/>
      <p:regular r:id="rId92"/>
      <p:bold r:id="rId93"/>
      <p:italic r:id="rId94"/>
      <p:boldItalic r:id="rId95"/>
    </p:embeddedFont>
    <p:embeddedFont>
      <p:font typeface="Francois One"/>
      <p:regular r:id="rId96"/>
    </p:embeddedFont>
    <p:embeddedFont>
      <p:font typeface="Syncopate"/>
      <p:regular r:id="rId97"/>
      <p:bold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39259C3-8232-4CC2-9E97-3158BF9E009B}">
  <a:tblStyle styleId="{D39259C3-8232-4CC2-9E97-3158BF9E009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Condensed-boldItalic.fntdata"/><Relationship Id="rId94" Type="http://schemas.openxmlformats.org/officeDocument/2006/relationships/font" Target="fonts/RobotoCondensed-italic.fntdata"/><Relationship Id="rId97" Type="http://schemas.openxmlformats.org/officeDocument/2006/relationships/font" Target="fonts/Syncopate-regular.fntdata"/><Relationship Id="rId96" Type="http://schemas.openxmlformats.org/officeDocument/2006/relationships/font" Target="fonts/FrancoisOne-regular.fntdata"/><Relationship Id="rId11" Type="http://schemas.openxmlformats.org/officeDocument/2006/relationships/slide" Target="slides/slide5.xml"/><Relationship Id="rId10" Type="http://schemas.openxmlformats.org/officeDocument/2006/relationships/slide" Target="slides/slide4.xml"/><Relationship Id="rId98" Type="http://schemas.openxmlformats.org/officeDocument/2006/relationships/font" Target="fonts/Syncopate-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SourceCodePro-boldItalic.fntdata"/><Relationship Id="rId90" Type="http://schemas.openxmlformats.org/officeDocument/2006/relationships/font" Target="fonts/SourceCodePro-italic.fntdata"/><Relationship Id="rId93" Type="http://schemas.openxmlformats.org/officeDocument/2006/relationships/font" Target="fonts/RobotoCondensed-bold.fntdata"/><Relationship Id="rId92" Type="http://schemas.openxmlformats.org/officeDocument/2006/relationships/font" Target="fonts/RobotoCondensed-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Ubuntu-regular.fntdata"/><Relationship Id="rId83" Type="http://schemas.openxmlformats.org/officeDocument/2006/relationships/slide" Target="slides/slide77.xml"/><Relationship Id="rId86" Type="http://schemas.openxmlformats.org/officeDocument/2006/relationships/font" Target="fonts/Ubuntu-italic.fntdata"/><Relationship Id="rId85" Type="http://schemas.openxmlformats.org/officeDocument/2006/relationships/font" Target="fonts/Ubuntu-bold.fntdata"/><Relationship Id="rId88" Type="http://schemas.openxmlformats.org/officeDocument/2006/relationships/font" Target="fonts/SourceCodePro-regular.fntdata"/><Relationship Id="rId87" Type="http://schemas.openxmlformats.org/officeDocument/2006/relationships/font" Target="fonts/Ubuntu-boldItalic.fntdata"/><Relationship Id="rId89" Type="http://schemas.openxmlformats.org/officeDocument/2006/relationships/font" Target="fonts/SourceCodePro-bold.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26b28c127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26b28c127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ship’s manuals are outdated, </a:t>
            </a:r>
            <a:r>
              <a:rPr lang="en" sz="700">
                <a:solidFill>
                  <a:srgbClr val="674EA7"/>
                </a:solidFill>
              </a:rPr>
              <a:t>[CLICK ] </a:t>
            </a:r>
            <a:r>
              <a:rPr lang="en">
                <a:solidFill>
                  <a:schemeClr val="dk1"/>
                </a:solidFill>
              </a:rPr>
              <a:t>and the team’s diagnostic tests are slow, painful to run, and not comprehensive. The diagnostic tests take so long that the team has started running them more rarely, and avoids adding more.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There is even a whole section of the ship built by a former coworker, who went on a spacewalk one day and never came back</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55b85d11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55b85d11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Yuki doesn’t go to that part of the ship anymore - it’s too confusing over there, and the last time anyone tried to do anything in there, the ship wasn’t operable for two days. </a:t>
            </a:r>
            <a:r>
              <a:rPr lang="en" sz="700">
                <a:solidFill>
                  <a:srgbClr val="674EA7"/>
                </a:solidFill>
              </a:rPr>
              <a:t>[CLICK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With the state of the ship, missions are taking longer and longer. Yuki hasn’t been able to take a vacation in months. Mission Control is starting to lose faith in the team’s ability to deliver. The situation feels untenable.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55b85d11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55b85d11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Chapter Two - The Black Hole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6b368a99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6b368a99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times like these, it’s easy to look out the window of your ship and daydream.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Frustrated by the ship one day, Yuki looks outside </a:t>
            </a:r>
            <a:r>
              <a:rPr lang="en" sz="700">
                <a:solidFill>
                  <a:srgbClr val="674EA7"/>
                </a:solidFill>
              </a:rPr>
              <a:t>[CLICK] </a:t>
            </a:r>
            <a:r>
              <a:rPr lang="en">
                <a:solidFill>
                  <a:schemeClr val="dk1"/>
                </a:solidFill>
              </a:rPr>
              <a:t> and sees a nice spaceship flying by, and wonders </a:t>
            </a:r>
            <a:r>
              <a:rPr lang="en" sz="700">
                <a:solidFill>
                  <a:srgbClr val="674EA7"/>
                </a:solidFill>
              </a:rPr>
              <a:t>[CLICK] </a:t>
            </a:r>
            <a:r>
              <a:rPr lang="en">
                <a:solidFill>
                  <a:schemeClr val="dk1"/>
                </a:solidFill>
              </a:rPr>
              <a:t> wistfully if they have cold brew on tap over there.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Then Yuki spots something else - a black hole. </a:t>
            </a:r>
            <a:r>
              <a:rPr lang="en" sz="700">
                <a:solidFill>
                  <a:srgbClr val="674EA7"/>
                </a:solidFill>
              </a:rPr>
              <a:t>[CLICK]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Yuki has heard of black holes, but it is the first time the team on the </a:t>
            </a:r>
            <a:r>
              <a:rPr i="1" lang="en">
                <a:solidFill>
                  <a:schemeClr val="dk1"/>
                </a:solidFill>
              </a:rPr>
              <a:t>Legacy</a:t>
            </a:r>
            <a:r>
              <a:rPr lang="en">
                <a:solidFill>
                  <a:schemeClr val="dk1"/>
                </a:solidFill>
              </a:rPr>
              <a:t> had gotten close enough to feel its enticing, gravitational pull.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black hole is the promise of a full rewrite.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700">
              <a:solidFill>
                <a:srgbClr val="674EA7"/>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b4185b19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1b4185b19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Yuki has heard of other lead astronauts who drove their ships into the black hole.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Sometimes it worked, he’s heard, when executed nimbly </a:t>
            </a:r>
            <a:r>
              <a:rPr lang="en" sz="700">
                <a:solidFill>
                  <a:srgbClr val="674EA7"/>
                </a:solidFill>
              </a:rPr>
              <a:t>[CLICK]  </a:t>
            </a:r>
            <a:r>
              <a:rPr lang="en">
                <a:solidFill>
                  <a:schemeClr val="dk1"/>
                </a:solidFill>
              </a:rPr>
              <a:t> in the right context.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6b368a990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6b368a990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With the state of the ship, Yuki feels the </a:t>
            </a:r>
            <a:r>
              <a:rPr lang="en" sz="700">
                <a:solidFill>
                  <a:srgbClr val="674EA7"/>
                </a:solidFill>
              </a:rPr>
              <a:t>[CLICK] </a:t>
            </a:r>
            <a:r>
              <a:rPr lang="en">
                <a:solidFill>
                  <a:schemeClr val="dk1"/>
                </a:solidFill>
              </a:rPr>
              <a:t> pull of the black hole.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What if they threw the spaceship out? They could start from scratch </a:t>
            </a:r>
            <a:r>
              <a:rPr lang="en" sz="700">
                <a:solidFill>
                  <a:srgbClr val="674EA7"/>
                </a:solidFill>
              </a:rPr>
              <a:t>[CLICK] </a:t>
            </a:r>
            <a:r>
              <a:rPr lang="en">
                <a:solidFill>
                  <a:schemeClr val="dk1"/>
                </a:solidFill>
              </a:rPr>
              <a:t> –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build enough bedrooms for everyone -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fix their launchers – get rid of the mysterious cruft gathered on the ship’s surface.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763fa27d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2763fa27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But Yuki also knows that the siren song of the black hole disguises the dangers within. If they went that route, it would be easy to leave the team in a much worse state.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They had already lost trust with ground control, and going into the black hole would make that worse. To ground control, it would look like they were standing still, not making any progress, even if Yuki communicated with them the best he could.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Even worse, their competitor’s ships were always just a few seconds behind - pausing or hindering forward progress would mean that their competitor’s spaceships </a:t>
            </a:r>
            <a:r>
              <a:rPr lang="en" sz="700">
                <a:solidFill>
                  <a:srgbClr val="674EA7"/>
                </a:solidFill>
              </a:rPr>
              <a:t>[CLICK]  </a:t>
            </a:r>
            <a:r>
              <a:rPr lang="en">
                <a:solidFill>
                  <a:schemeClr val="dk1"/>
                </a:solidFill>
              </a:rPr>
              <a:t>would zoom right past. If the ship being a mess is the only reason you want to sign your team up for a full rewrite, it’s probably not the right choice.</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6b28c127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6b28c127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Yuki pulls his eyes away from the glimmer of the black hole, and considers his ship </a:t>
            </a:r>
            <a:r>
              <a:rPr lang="en" sz="700">
                <a:solidFill>
                  <a:srgbClr val="674EA7"/>
                </a:solidFill>
              </a:rPr>
              <a:t>[CLICK] </a:t>
            </a:r>
            <a:r>
              <a:rPr lang="en">
                <a:solidFill>
                  <a:schemeClr val="dk1"/>
                </a:solidFill>
              </a:rPr>
              <a:t>once more.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He decides: it’s time to do something.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1f00652a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1f00652a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CHAPTER 3, ASSESSMENT </a:t>
            </a:r>
            <a:r>
              <a:rPr lang="en">
                <a:solidFill>
                  <a:schemeClr val="dk1"/>
                </a:solidFill>
              </a:rPr>
              <a:t>To get anywhere, you have to know where you’re starting from.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7d89437c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7d89437c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Yuki fires up the Communicator and calls </a:t>
            </a:r>
            <a:r>
              <a:rPr lang="en" sz="700">
                <a:solidFill>
                  <a:srgbClr val="674EA7"/>
                </a:solidFill>
              </a:rPr>
              <a:t>[CLICK] - </a:t>
            </a:r>
            <a:r>
              <a:rPr lang="en">
                <a:solidFill>
                  <a:schemeClr val="dk1"/>
                </a:solidFill>
              </a:rPr>
              <a:t>Amanda, a principal astronaut he’s worked with before, and explains the situation. She asks him first about the diagnostic tests.</a:t>
            </a:r>
            <a:r>
              <a:rPr lang="en" sz="700">
                <a:solidFill>
                  <a:srgbClr val="674EA7"/>
                </a:solidFill>
              </a:rPr>
              <a:t>[CLICK] </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have some tests”, Yuki says,”but they’re slow, and some of them are flaky, and there are large portions of the ship that are missing coverage”.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“There are no shortcuts here, “ Amanda says. ”You need a test suite running reliably to make progress on improving your ship.”</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1b18491cb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1b18491cb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100">
                <a:solidFill>
                  <a:schemeClr val="dk1"/>
                </a:solidFill>
              </a:rPr>
              <a:t>Hi, I’m Annie, I’m a developer at Initialized Capital, where I work on software that powers investment operations.</a:t>
            </a:r>
            <a:endParaRPr sz="2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2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2100">
                <a:solidFill>
                  <a:schemeClr val="dk1"/>
                </a:solidFill>
              </a:rPr>
              <a:t>Hi, I’m Jenny. I’m a developer at Guild Education. We partner with large organizations like Disney, Pepsi, and Walmart to provide education as a benefit for their employees. Jenny and I have worked together and </a:t>
            </a:r>
            <a:endParaRPr sz="21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70afbb0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70afbb0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have such limited time, though”, Yuki laments. “We’re already behind. We don’t have time to backfill a bunch of missing tests, and everything’s a mess - it’s hard to tell what to work on first.”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7d89437c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7d89437c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“You’re not alone in this problem, Yuki”, Amanda says. “But you also can’t tackle this all at once. You’ll want to assess and benchmark your ship to find the areas that are best worth your attention.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700">
                <a:solidFill>
                  <a:srgbClr val="674EA7"/>
                </a:solidFill>
              </a:rPr>
              <a:t>[CLICK] </a:t>
            </a:r>
            <a:r>
              <a:rPr lang="en">
                <a:solidFill>
                  <a:schemeClr val="dk1"/>
                </a:solidFill>
              </a:rPr>
              <a:t>“This assessment can start with the basics”, Amanda says. “To judge the state of the diagnostic test suite and track progress over time, you’ll want to have a general idea of your code-to-test ratio and test coverage.”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a54cb3edf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a54cb3edf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isn’t about an absolute measurement”, Amanda says.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“Rather, it helps you judge where you are starting from, and know whether your efforts are moving the ship in the right direction.”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There are lots of different tools that can help assess the starting point, but two easy options for Yuki are `rails stats` and the `simplecov` gem.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70afbb0c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70afbb0c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rails stats is built into Rails, and is useful for getting general summary information about an application.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When run, rails stats outputs a summary table that includes lines of code, number of methods, number of classes, and so on. The final line includes a number that we can use as a gut-check on the relationship between our lines of code and our tests. This isn’t the best tool or the only tool for this, but it is a quick, convenient way to get a sense of the code-to-test ratio.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a4f6a0ecf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2a4f6a0ecf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It’s important to note that this metric isn’t telling us how well our tests are exercising our code or the quality of our tests, so it’s a limited insight, but it is one high-level signpost amongst several that Yuki can use to gauge his ship.</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He notices the code-to-test ratio is one to point two - the team will want to get that closer to 1:1.</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70afbb0c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270afbb0c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Simplecov is a coverage analysis tool that comes with some nice reports and visualizations of coverage, down to specific methods and lines of code. Simplecov will do its best to detect which lines of code were executed when the test suite ran.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100% coverage as reported by simplecov doesn’t mean you have a perfect test suite, but it’s a way to benchmark your coverage and understand where it is lacking with a pretty nice level of detail.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These tools can give Yuki an overall sense of the diagnostic testing starting point and the characteristics of the ship.</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7d89437cf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7d89437cf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700">
                <a:solidFill>
                  <a:srgbClr val="674EA7"/>
                </a:solidFill>
              </a:rPr>
              <a:t>SLIDE 24  -</a:t>
            </a:r>
            <a:r>
              <a:rPr lang="en">
                <a:solidFill>
                  <a:schemeClr val="dk1"/>
                </a:solidFill>
              </a:rPr>
              <a:t>Yuki and Amanda talk for a while, and Yuki comes away with a plan to improve the diagnostic test coverage, step by step. </a:t>
            </a:r>
            <a:r>
              <a:rPr lang="en" sz="700">
                <a:solidFill>
                  <a:srgbClr val="674EA7"/>
                </a:solidFill>
              </a:rPr>
              <a:t>[CLICK] </a:t>
            </a:r>
            <a:endParaRPr sz="700">
              <a:solidFill>
                <a:srgbClr val="674EA7"/>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First, the team will prioritize fixing the flaky diagnostic tests.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addition to being annoying, the flaky tests have diminished the team’s overall confidence in the test suite. It’s been hard to tell what’s a flaky test and what’s a real failure.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It’s been hard to </a:t>
            </a:r>
            <a:r>
              <a:rPr lang="en">
                <a:solidFill>
                  <a:schemeClr val="dk1"/>
                </a:solidFill>
              </a:rPr>
              <a:t>build</a:t>
            </a:r>
            <a:r>
              <a:rPr lang="en">
                <a:solidFill>
                  <a:schemeClr val="dk1"/>
                </a:solidFill>
              </a:rPr>
              <a:t> upon an untrustworthy foundation.</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798057ac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2798057ac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700">
                <a:solidFill>
                  <a:srgbClr val="674EA7"/>
                </a:solidFill>
                <a:highlight>
                  <a:srgbClr val="D9D9D9"/>
                </a:highlight>
              </a:rPr>
              <a:t>SLIDE 25  - </a:t>
            </a:r>
            <a:r>
              <a:rPr lang="en">
                <a:solidFill>
                  <a:schemeClr val="dk1"/>
                </a:solidFill>
                <a:highlight>
                  <a:srgbClr val="D9D9D9"/>
                </a:highlight>
              </a:rPr>
              <a:t>Yuki and the team will need to pin down exactly which tests in </a:t>
            </a:r>
            <a:r>
              <a:rPr lang="en" sz="700">
                <a:solidFill>
                  <a:srgbClr val="674EA7"/>
                </a:solidFill>
                <a:highlight>
                  <a:srgbClr val="D9D9D9"/>
                </a:highlight>
              </a:rPr>
              <a:t>[CLICK]</a:t>
            </a:r>
            <a:r>
              <a:rPr lang="en">
                <a:solidFill>
                  <a:schemeClr val="dk1"/>
                </a:solidFill>
                <a:highlight>
                  <a:srgbClr val="D9D9D9"/>
                </a:highlight>
              </a:rPr>
              <a:t> the current suite are flaky. </a:t>
            </a:r>
            <a:endParaRPr>
              <a:solidFill>
                <a:schemeClr val="dk1"/>
              </a:solidFill>
              <a:highlight>
                <a:srgbClr val="D9D9D9"/>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rgbClr val="D9D9D9"/>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D9D9D9"/>
                </a:highlight>
              </a:rPr>
              <a:t>The team will prioritize making time to address the flaky tests, so they have high confidence in the coverage that exists today, even if that coverage is less robust than they’d like. </a:t>
            </a:r>
            <a:r>
              <a:rPr lang="en">
                <a:solidFill>
                  <a:schemeClr val="dk1"/>
                </a:solidFill>
              </a:rPr>
              <a:t> </a:t>
            </a:r>
            <a:endParaRPr>
              <a:solidFill>
                <a:schemeClr val="dk1"/>
              </a:solidFill>
              <a:highlight>
                <a:srgbClr val="D9D9D9"/>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D9D9D9"/>
                </a:highlight>
              </a:rPr>
              <a:t> </a:t>
            </a:r>
            <a:endParaRPr>
              <a:solidFill>
                <a:schemeClr val="dk1"/>
              </a:solidFill>
              <a:highlight>
                <a:srgbClr val="D9D9D9"/>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D9D9D9"/>
                </a:highlight>
              </a:rPr>
              <a:t>Then, the team can start to think about optimizing the existing tests so that the suite is faster and less frustrating to run.</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270afbb0c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270afbb0c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There are lots of methods of attack, but Yuki has decided</a:t>
            </a:r>
            <a:r>
              <a:rPr lang="en" sz="700">
                <a:solidFill>
                  <a:srgbClr val="674EA7"/>
                </a:solidFill>
              </a:rPr>
              <a:t> </a:t>
            </a:r>
            <a:r>
              <a:rPr lang="en">
                <a:solidFill>
                  <a:schemeClr val="dk1"/>
                </a:solidFill>
              </a:rPr>
              <a:t>to start by identifying the 10 slowest tests and diagnosing the source of the bottlenecks.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Often, the 10 slowest tests in a suite will represent a hefty chunk of the overall test suite time, giving Yuki an opportunity to find low hanging fruit to prioritize.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By finding the slowest tests in the suite, Yuki can understand whether certain tests are taking disproportionate amounts of time to run.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can be a great way to identify opportunities for immediate performance improvements.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27c3bf73e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27c3bf73e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674EA7"/>
                </a:solidFill>
              </a:rPr>
              <a:t>SLIDE 27 -  </a:t>
            </a:r>
            <a:r>
              <a:rPr lang="en">
                <a:solidFill>
                  <a:schemeClr val="dk1"/>
                </a:solidFill>
              </a:rPr>
              <a:t>After optimizing existing tests, Yuki can then start looking forward, and find the best areas to incrementally add high-value tests.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To find critical areas for coverage, Yuki will focus on two techniques.</a:t>
            </a:r>
            <a:r>
              <a:rPr lang="en" sz="700">
                <a:solidFill>
                  <a:srgbClr val="674EA7"/>
                </a:solidFill>
              </a:rPr>
              <a:t> </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First, he’ll use a tool like Skunk, Flog, Churn or Code Climate to identify areas of high complexity and high churn.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26a6892f9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26a6892f9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apart on several different legacy codebases, and despite how people typically describe software as “architecture”, which feels shiny and perfect and new, we’ve grown to think about legacy applications as spaceships – hunks of metal hurling through the sky, with people inside working hard to keep the thing on course.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27c3bf73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27c3bf73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700">
                <a:solidFill>
                  <a:srgbClr val="674EA7"/>
                </a:solidFill>
              </a:rPr>
              <a:t>SLIDE 28 -</a:t>
            </a:r>
            <a:r>
              <a:rPr lang="en">
                <a:solidFill>
                  <a:schemeClr val="dk1"/>
                </a:solidFill>
              </a:rPr>
              <a:t>Churn is a measure of change in a system over time. More change, higher churn.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Areas with high complexity are harder to understand, to work with, and to change.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Complicated things changing often are important things to test, and can be good targets for refactoring opportunities.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7d89437c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7d89437c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Next, he’ll talk </a:t>
            </a:r>
            <a:r>
              <a:rPr lang="en" sz="700">
                <a:solidFill>
                  <a:srgbClr val="674EA7"/>
                </a:solidFill>
              </a:rPr>
              <a:t>[CLICK] </a:t>
            </a:r>
            <a:r>
              <a:rPr lang="en">
                <a:solidFill>
                  <a:schemeClr val="dk1"/>
                </a:solidFill>
              </a:rPr>
              <a:t>to his team, including </a:t>
            </a:r>
            <a:r>
              <a:rPr lang="en" sz="700">
                <a:solidFill>
                  <a:srgbClr val="674EA7"/>
                </a:solidFill>
              </a:rPr>
              <a:t>[CLICK]</a:t>
            </a:r>
            <a:r>
              <a:rPr lang="en">
                <a:solidFill>
                  <a:schemeClr val="dk1"/>
                </a:solidFill>
              </a:rPr>
              <a:t> mission control  and those in </a:t>
            </a:r>
            <a:r>
              <a:rPr lang="en" sz="700">
                <a:solidFill>
                  <a:srgbClr val="674EA7"/>
                </a:solidFill>
              </a:rPr>
              <a:t>[CLICK] </a:t>
            </a:r>
            <a:r>
              <a:rPr lang="en">
                <a:solidFill>
                  <a:schemeClr val="dk1"/>
                </a:solidFill>
              </a:rPr>
              <a:t>support roles . Working together, they will map the most critical paths, and they will use this information to determine how much of the most important behavior on the ship is untested.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mission-critical areas and the areas of high churn and complexity will be their team’s consistent focus: these 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272ea897b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272ea897b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hotspots in the codebase.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Hot spots are the areas that represent great return-on-investment. Work also tends to concentrate in hot spots.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70afbb0c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70afbb0c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If the team can commit to writing tests that support their day-to-day work, over time, coverage will be added to hotspots naturally and incrementally and these high value areas can be improved.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team doesn’t have a mandate or a pressing reason to march off and fix everything. They’ll need to work with mission control to address the most critical paths when they can, but the larger changes will happen slowly over time.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team will need to make peace with an incremental approach.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255b85d11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255b85d11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700">
                <a:solidFill>
                  <a:srgbClr val="674EA7"/>
                </a:solidFill>
              </a:rPr>
              <a:t>SLIDE 32- </a:t>
            </a:r>
            <a:r>
              <a:rPr lang="en">
                <a:solidFill>
                  <a:schemeClr val="dk1"/>
                </a:solidFill>
              </a:rPr>
              <a:t>CHAPTER 4: PARTS UNKNOWN</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296425687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296425687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700">
                <a:solidFill>
                  <a:srgbClr val="674EA7"/>
                </a:solidFill>
              </a:rPr>
              <a:t>SLIDE 33 - </a:t>
            </a:r>
            <a:r>
              <a:rPr lang="en">
                <a:solidFill>
                  <a:schemeClr val="dk1"/>
                </a:solidFill>
              </a:rPr>
              <a:t>After talking it out with Amanda, Yuki is feeling better about making improvements in the parts of the ship that the crew is familiar with. But he can’t help but think about the other, more mysterious parts.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26ef270ae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26ef270ae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700">
                <a:solidFill>
                  <a:srgbClr val="674EA7"/>
                </a:solidFill>
              </a:rPr>
              <a:t>SLIDE 34- </a:t>
            </a:r>
            <a:r>
              <a:rPr lang="en">
                <a:solidFill>
                  <a:schemeClr val="dk1"/>
                </a:solidFill>
              </a:rPr>
              <a:t>That dark corner with all those modules </a:t>
            </a:r>
            <a:r>
              <a:rPr lang="en" sz="700">
                <a:solidFill>
                  <a:srgbClr val="674EA7"/>
                </a:solidFill>
              </a:rPr>
              <a:t> [CLICK]</a:t>
            </a:r>
            <a:r>
              <a:rPr lang="en">
                <a:solidFill>
                  <a:schemeClr val="dk1"/>
                </a:solidFill>
              </a:rPr>
              <a:t>, long overlooked…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Those components </a:t>
            </a:r>
            <a:r>
              <a:rPr lang="en" sz="700">
                <a:solidFill>
                  <a:srgbClr val="674EA7"/>
                </a:solidFill>
              </a:rPr>
              <a:t>[CLICK] </a:t>
            </a:r>
            <a:r>
              <a:rPr lang="en">
                <a:solidFill>
                  <a:schemeClr val="dk1"/>
                </a:solidFill>
              </a:rPr>
              <a:t>that Carol attached to the ship before she went on her spacewalk and never came back….</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How does the team start improving the stuff that they don’t understand?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Carol is long gone, and Yuki’s not sure who left that dark corner in its current state. These parts of the ship are missing institutional knowledge, and without it, how can the team figure out what to do?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26ef270ae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26ef270ae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Yuki decides </a:t>
            </a:r>
            <a:r>
              <a:rPr lang="en" sz="700">
                <a:solidFill>
                  <a:srgbClr val="674EA7"/>
                </a:solidFill>
              </a:rPr>
              <a:t>SLIDE 35- </a:t>
            </a:r>
            <a:r>
              <a:rPr lang="en">
                <a:solidFill>
                  <a:schemeClr val="dk1"/>
                </a:solidFill>
              </a:rPr>
              <a:t> that he’ll separate the unknown parts of the ship into important </a:t>
            </a:r>
            <a:r>
              <a:rPr lang="en" sz="700">
                <a:solidFill>
                  <a:srgbClr val="674EA7"/>
                </a:solidFill>
              </a:rPr>
              <a:t>SLIDE 36 - </a:t>
            </a:r>
            <a:r>
              <a:rPr lang="en">
                <a:solidFill>
                  <a:schemeClr val="dk1"/>
                </a:solidFill>
              </a:rPr>
              <a:t>and not-important </a:t>
            </a:r>
            <a:r>
              <a:rPr lang="en" sz="700">
                <a:solidFill>
                  <a:srgbClr val="674EA7"/>
                </a:solidFill>
              </a:rPr>
              <a:t>SLIDE 37 - </a:t>
            </a:r>
            <a:r>
              <a:rPr lang="en">
                <a:solidFill>
                  <a:schemeClr val="dk1"/>
                </a:solidFill>
              </a:rPr>
              <a:t>parts, and he’ll invest his time in the </a:t>
            </a:r>
            <a:r>
              <a:rPr lang="en" sz="700">
                <a:solidFill>
                  <a:srgbClr val="674EA7"/>
                </a:solidFill>
              </a:rPr>
              <a:t>SLIDE 38- </a:t>
            </a:r>
            <a:r>
              <a:rPr lang="en">
                <a:solidFill>
                  <a:schemeClr val="dk1"/>
                </a:solidFill>
              </a:rPr>
              <a:t>former.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96425687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296425687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Yuki decides </a:t>
            </a:r>
            <a:r>
              <a:rPr lang="en" sz="700">
                <a:solidFill>
                  <a:srgbClr val="674EA7"/>
                </a:solidFill>
              </a:rPr>
              <a:t>SLIDE 35- </a:t>
            </a:r>
            <a:r>
              <a:rPr lang="en">
                <a:solidFill>
                  <a:schemeClr val="dk1"/>
                </a:solidFill>
              </a:rPr>
              <a:t> that he’ll separate the unknown parts of the ship into important </a:t>
            </a:r>
            <a:r>
              <a:rPr lang="en" sz="700">
                <a:solidFill>
                  <a:srgbClr val="674EA7"/>
                </a:solidFill>
              </a:rPr>
              <a:t>SLIDE 36 - </a:t>
            </a:r>
            <a:r>
              <a:rPr lang="en">
                <a:solidFill>
                  <a:schemeClr val="dk1"/>
                </a:solidFill>
              </a:rPr>
              <a:t>and not-important </a:t>
            </a:r>
            <a:r>
              <a:rPr lang="en" sz="700">
                <a:solidFill>
                  <a:srgbClr val="674EA7"/>
                </a:solidFill>
              </a:rPr>
              <a:t>SLIDE 37 - </a:t>
            </a:r>
            <a:r>
              <a:rPr lang="en">
                <a:solidFill>
                  <a:schemeClr val="dk1"/>
                </a:solidFill>
              </a:rPr>
              <a:t>parts, and he’ll invest his time in the </a:t>
            </a:r>
            <a:r>
              <a:rPr lang="en" sz="700">
                <a:solidFill>
                  <a:srgbClr val="674EA7"/>
                </a:solidFill>
              </a:rPr>
              <a:t>SLIDE 38- </a:t>
            </a:r>
            <a:r>
              <a:rPr lang="en">
                <a:solidFill>
                  <a:schemeClr val="dk1"/>
                </a:solidFill>
              </a:rPr>
              <a:t>former.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296425687d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296425687d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Yuki decides </a:t>
            </a:r>
            <a:r>
              <a:rPr lang="en" sz="700">
                <a:solidFill>
                  <a:srgbClr val="674EA7"/>
                </a:solidFill>
              </a:rPr>
              <a:t>SLIDE 35- </a:t>
            </a:r>
            <a:r>
              <a:rPr lang="en">
                <a:solidFill>
                  <a:schemeClr val="dk1"/>
                </a:solidFill>
              </a:rPr>
              <a:t> that he’ll separate the unknown parts of the ship into important </a:t>
            </a:r>
            <a:r>
              <a:rPr lang="en" sz="700">
                <a:solidFill>
                  <a:srgbClr val="674EA7"/>
                </a:solidFill>
              </a:rPr>
              <a:t>SLIDE 36 - </a:t>
            </a:r>
            <a:r>
              <a:rPr lang="en">
                <a:solidFill>
                  <a:schemeClr val="dk1"/>
                </a:solidFill>
              </a:rPr>
              <a:t>and not-important </a:t>
            </a:r>
            <a:r>
              <a:rPr lang="en" sz="700">
                <a:solidFill>
                  <a:srgbClr val="674EA7"/>
                </a:solidFill>
              </a:rPr>
              <a:t>SLIDE 37 - </a:t>
            </a:r>
            <a:r>
              <a:rPr lang="en">
                <a:solidFill>
                  <a:schemeClr val="dk1"/>
                </a:solidFill>
              </a:rPr>
              <a:t>parts, and he’ll invest his time in the </a:t>
            </a:r>
            <a:r>
              <a:rPr lang="en" sz="700">
                <a:solidFill>
                  <a:srgbClr val="674EA7"/>
                </a:solidFill>
              </a:rPr>
              <a:t>SLIDE 38- </a:t>
            </a:r>
            <a:r>
              <a:rPr lang="en">
                <a:solidFill>
                  <a:schemeClr val="dk1"/>
                </a:solidFill>
              </a:rPr>
              <a:t>former.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2748f812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2748f812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So today, we’re going to talk about the care </a:t>
            </a:r>
            <a:r>
              <a:rPr lang="en" sz="700">
                <a:solidFill>
                  <a:srgbClr val="674EA7"/>
                </a:solidFill>
              </a:rPr>
              <a:t>[CLICK] -</a:t>
            </a:r>
            <a:r>
              <a:rPr lang="en">
                <a:solidFill>
                  <a:schemeClr val="dk1"/>
                </a:solidFill>
              </a:rPr>
              <a:t>and keeping of your legacy spaceships at home, and we’re going to do that by telling you an allegory.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296425687d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296425687d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Yuki decides </a:t>
            </a:r>
            <a:r>
              <a:rPr lang="en" sz="700">
                <a:solidFill>
                  <a:srgbClr val="674EA7"/>
                </a:solidFill>
              </a:rPr>
              <a:t>SLIDE 35- </a:t>
            </a:r>
            <a:r>
              <a:rPr lang="en">
                <a:solidFill>
                  <a:schemeClr val="dk1"/>
                </a:solidFill>
              </a:rPr>
              <a:t> that he’ll separate the unknown parts of the ship into important </a:t>
            </a:r>
            <a:r>
              <a:rPr lang="en" sz="700">
                <a:solidFill>
                  <a:srgbClr val="674EA7"/>
                </a:solidFill>
              </a:rPr>
              <a:t>SLIDE 36 - </a:t>
            </a:r>
            <a:r>
              <a:rPr lang="en">
                <a:solidFill>
                  <a:schemeClr val="dk1"/>
                </a:solidFill>
              </a:rPr>
              <a:t>and not-important </a:t>
            </a:r>
            <a:r>
              <a:rPr lang="en" sz="700">
                <a:solidFill>
                  <a:srgbClr val="674EA7"/>
                </a:solidFill>
              </a:rPr>
              <a:t>SLIDE 37 - </a:t>
            </a:r>
            <a:r>
              <a:rPr lang="en">
                <a:solidFill>
                  <a:schemeClr val="dk1"/>
                </a:solidFill>
              </a:rPr>
              <a:t>parts, and he’ll invest his time in the </a:t>
            </a:r>
            <a:r>
              <a:rPr lang="en" sz="700">
                <a:solidFill>
                  <a:srgbClr val="674EA7"/>
                </a:solidFill>
              </a:rPr>
              <a:t>SLIDE 38- </a:t>
            </a:r>
            <a:r>
              <a:rPr lang="en">
                <a:solidFill>
                  <a:schemeClr val="dk1"/>
                </a:solidFill>
              </a:rPr>
              <a:t>former.</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26ef270ae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26ef270ae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674EA7"/>
                </a:solidFill>
              </a:rPr>
              <a:t>SLIDE 39 - </a:t>
            </a:r>
            <a:r>
              <a:rPr lang="en">
                <a:solidFill>
                  <a:schemeClr val="dk1"/>
                </a:solidFill>
              </a:rPr>
              <a:t>Though no one knows exactly how Carol’s components work, by checking the logs, </a:t>
            </a:r>
            <a:r>
              <a:rPr lang="en" sz="700">
                <a:solidFill>
                  <a:srgbClr val="674EA7"/>
                </a:solidFill>
              </a:rPr>
              <a:t>[CLICK]  </a:t>
            </a:r>
            <a:r>
              <a:rPr lang="en">
                <a:solidFill>
                  <a:schemeClr val="dk1"/>
                </a:solidFill>
              </a:rPr>
              <a:t>Yuki’s also certain that only a small handful of people have ever used them, and they seem completely inactive today.</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They were last touched 3 years ago, and don’t seem to be used in the ship.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He puts the components in the not-important category.</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They are confusing, hard to maintain, and not central to the ship’s mission.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He’ll confirm their status with mission control, and work on a plan to remove them altogether. </a:t>
            </a:r>
            <a:endParaRPr sz="700">
              <a:solidFill>
                <a:srgbClr val="674EA7"/>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296425687d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296425687d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Complexity must earn its keep, and these old components are hardly doing that.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26ef270ae2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26ef270ae2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674EA7"/>
                </a:solidFill>
              </a:rPr>
              <a:t>SLIDE 40 - </a:t>
            </a:r>
            <a:r>
              <a:rPr lang="en">
                <a:solidFill>
                  <a:schemeClr val="dk1"/>
                </a:solidFill>
              </a:rPr>
              <a:t>He’s less sure about the pile of modules in the dark corner of the ship.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He can see that they appear to be referenced in lots of places, but it’s not clear what they do or why they are there.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is where things feel a lot hairier. Yuki doesn’t want to accidentally collapse a part of the ship – there are people inside, including himself, and that would make for a truly terrible Monday.</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2a54cb3edf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2a54cb3edf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Yuki is going to have to be much more cautious with these parts.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They’re clearly important, but it’s worrisome that no one knows how they work. Even if they can pretend these parts don't exist today, there’s going to be a day where that’s no longer the case. The team will need to face the unknown head-on.</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2763fa27d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2763fa27d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Chapter Five - Recovering </a:t>
            </a:r>
            <a:r>
              <a:rPr lang="en">
                <a:solidFill>
                  <a:schemeClr val="dk1"/>
                </a:solidFill>
              </a:rPr>
              <a:t>Institutional</a:t>
            </a:r>
            <a:r>
              <a:rPr lang="en">
                <a:solidFill>
                  <a:schemeClr val="dk1"/>
                </a:solidFill>
              </a:rPr>
              <a:t> Knowledge</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27d89437c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27d89437c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Yuki grabs a </a:t>
            </a:r>
            <a:r>
              <a:rPr lang="en" sz="700">
                <a:solidFill>
                  <a:srgbClr val="674EA7"/>
                </a:solidFill>
              </a:rPr>
              <a:t>[CLICK] </a:t>
            </a:r>
            <a:r>
              <a:rPr lang="en">
                <a:solidFill>
                  <a:schemeClr val="dk1"/>
                </a:solidFill>
              </a:rPr>
              <a:t>notepad, </a:t>
            </a:r>
            <a:r>
              <a:rPr lang="en" sz="700">
                <a:solidFill>
                  <a:srgbClr val="674EA7"/>
                </a:solidFill>
              </a:rPr>
              <a:t>[CLICK]</a:t>
            </a:r>
            <a:r>
              <a:rPr lang="en">
                <a:solidFill>
                  <a:schemeClr val="dk1"/>
                </a:solidFill>
              </a:rPr>
              <a:t> his boba tea, and a flashlight. He’s anxious yet ready to investigate the unknown areas of the ship. There’s a real fear that touching any of the mysterious modules could launch the ship off track at any moment.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280c06581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280c06581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Yuki steps farther into the space, </a:t>
            </a:r>
            <a:r>
              <a:rPr lang="en" sz="700">
                <a:solidFill>
                  <a:srgbClr val="674EA7"/>
                </a:solidFill>
              </a:rPr>
              <a:t>[CLICK]  </a:t>
            </a:r>
            <a:r>
              <a:rPr lang="en">
                <a:solidFill>
                  <a:schemeClr val="dk1"/>
                </a:solidFill>
              </a:rPr>
              <a:t>he sees a window. It’s just a small, unassuming port-hole sized window, but he wonders how it might be useful.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27d89437cf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27d89437cf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He opens it, sticks his head out  and shouts into the universe “HELLO?” and </a:t>
            </a:r>
            <a:r>
              <a:rPr lang="en" sz="700">
                <a:solidFill>
                  <a:srgbClr val="674EA7"/>
                </a:solidFill>
              </a:rPr>
              <a:t> </a:t>
            </a:r>
            <a:r>
              <a:rPr lang="en">
                <a:solidFill>
                  <a:schemeClr val="dk1"/>
                </a:solidFill>
              </a:rPr>
              <a:t>“DOES ANYONE KNOW WHAT THIS THING DOES?”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He’s hoping an astronaut that worked on this craft in the past might hear him and have some knowledge or context to share. Not a soul answers him. It was worth a shot but sometimes you are the last link in the chain.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Yuki pulls his head back in and looks around for clues.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280c0655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280c0655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To recover institutional knowledge about this part of the ship, Yuki will need to pull together any information he can. Ideally, he’ll be able to gather context, intentions, and tradeoffs that impacted the way the past astronauts built this section.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Yuki digs into the Chronological journey of this area by asking: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Who worked on this?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When was this work done?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Why was it necessary?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What was the intention of code?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What were the trade-offs and constraints for this project?</a:t>
            </a:r>
            <a:endParaRPr sz="700">
              <a:solidFill>
                <a:srgbClr val="674EA7"/>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1b18491cb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1b18491cb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Chapter One - Despair</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2a4f6a0ecf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2a4f6a0ecf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To find the answers to these questions, the team can reference git history, pull requests, old tickets, and any other artifacts that exist for the work.</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Context can also be gathered through improving the team’s high-level understanding of the system. </a:t>
            </a:r>
            <a:endParaRPr>
              <a:solidFill>
                <a:schemeClr val="dk1"/>
              </a:solidFill>
            </a:endParaRPr>
          </a:p>
          <a:p>
            <a:pPr indent="0" lvl="0" marL="0" rtl="0" algn="l">
              <a:lnSpc>
                <a:spcPct val="115000"/>
              </a:lnSpc>
              <a:spcBef>
                <a:spcPts val="0"/>
              </a:spcBef>
              <a:spcAft>
                <a:spcPts val="0"/>
              </a:spcAft>
              <a:buNone/>
            </a:pPr>
            <a:r>
              <a:rPr lang="en">
                <a:solidFill>
                  <a:schemeClr val="dk1"/>
                </a:solidFill>
              </a:rPr>
              <a:t>Yuki thinks it might be helpful for the astronauts and the lovely folks from Mission Control to get an overview of what entities and relationships exist within the Legacy today.</a:t>
            </a:r>
            <a:endParaRPr sz="700">
              <a:solidFill>
                <a:srgbClr val="674EA7"/>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27052eb295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27052eb295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Yuki turns to the rails-erd for this. This ruby gem uses ActiveRecord to generate a diagram of how each model relates to others. He proudly hangs this diagram up in the team room. This will serve as a sort of map for the team and get them all using the same domain language around each entity. They’ve been using the term ‘rocket’ and ‘booster’ interchangeably, so this should clear some things up.</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27052eb295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27052eb295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Yuki imagines the entire room papered in diagrams, maps, and documents outlining common practices for the astronauts on board. He thinks this could be really useful for the next spaceperson they onboard to help them build a solid foundation and hit the ground running.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Next to this new map, Yuki hangs up a sign-up sheet for the team to volunteer to add to these crucial resources. He encourages each astronaut on board to take ownership of even a small piece of the Legacy. If each member of the team can become a domain expert in section of the ship, Yuki hopes the sense of ownership and responsibility can be spread more evenly.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270afbb0c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270afbb0c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It’s easy to encounter older, frustrating code, and face it with judgment, but code is not written in a vacuum: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2988e0574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2988e0574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it is the product of the context in which it was produced.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Patterns or decisions that were in vogue then might be outdated today.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Constraints that existed then might not exist now.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Understanding that context, the backstory of how the code came to be, gives you an enormous leg up in understanding how something works today.</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270afbb0c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270afbb0c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270afbb0c4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270afbb0c4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700">
                <a:solidFill>
                  <a:srgbClr val="674EA7"/>
                </a:solidFill>
              </a:rPr>
              <a:t>SLIDE 50 - </a:t>
            </a:r>
            <a:r>
              <a:rPr lang="en">
                <a:solidFill>
                  <a:schemeClr val="dk1"/>
                </a:solidFill>
              </a:rPr>
              <a:t>In Yuki's quest to recover institutional knowledge about the most confusing parts of the ship, he realizes that he needs to relay his findings to the team as soon as possible, and find a permanent place for this information to live in case he ever takes a spacewalk of his own.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27052eb295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27052eb295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674EA7"/>
                </a:solidFill>
              </a:rPr>
              <a:t>SLIDE 51 - </a:t>
            </a:r>
            <a:r>
              <a:rPr lang="en">
                <a:solidFill>
                  <a:schemeClr val="dk1"/>
                </a:solidFill>
              </a:rPr>
              <a:t>He wants to ensure that future astronauts </a:t>
            </a:r>
            <a:r>
              <a:rPr lang="en" sz="700">
                <a:solidFill>
                  <a:srgbClr val="674EA7"/>
                </a:solidFill>
              </a:rPr>
              <a:t>[CLICK] </a:t>
            </a:r>
            <a:r>
              <a:rPr lang="en">
                <a:solidFill>
                  <a:schemeClr val="dk1"/>
                </a:solidFill>
              </a:rPr>
              <a:t>can build on his work, rather than repeat it.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It’s his responsibility to organize this information and use it to help inform the team’s decisions going forward.</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2763fa27d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2763fa27d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700">
                <a:solidFill>
                  <a:srgbClr val="674EA7"/>
                </a:solidFill>
              </a:rPr>
              <a:t>SLIDE 52 -</a:t>
            </a:r>
            <a:r>
              <a:rPr lang="en">
                <a:solidFill>
                  <a:schemeClr val="dk1"/>
                </a:solidFill>
              </a:rPr>
              <a:t>The biggest thing, Yuki realizes, is that to make progress on the ship, they are going to have to treat documentation efforts as first-class work. They need to be capturing more of the *why* behind the work they are doing, and they need to make a better effort to share that knowledge with each other.</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291a42486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291a42486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Socializing this information can happen in lots of different formats: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Pairing, tests, demos, architecture decision records, and even in commit messages that better capture the “why” behind work being done</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b4185b1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1b4185b1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a galaxy not very far away, there lives an </a:t>
            </a:r>
            <a:r>
              <a:rPr lang="en" sz="700">
                <a:solidFill>
                  <a:srgbClr val="674EA7"/>
                </a:solidFill>
              </a:rPr>
              <a:t>[CLICK] </a:t>
            </a:r>
            <a:r>
              <a:rPr lang="en">
                <a:solidFill>
                  <a:schemeClr val="dk1"/>
                </a:solidFill>
              </a:rPr>
              <a:t>astronaut named Yuki. Yuki lives aboard the </a:t>
            </a:r>
            <a:r>
              <a:rPr lang="en" sz="700">
                <a:solidFill>
                  <a:srgbClr val="674EA7"/>
                </a:solidFill>
              </a:rPr>
              <a:t>[CLICK] </a:t>
            </a:r>
            <a:r>
              <a:rPr lang="en">
                <a:solidFill>
                  <a:schemeClr val="dk1"/>
                </a:solidFill>
              </a:rPr>
              <a:t>spaceship Legacy with his team.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Most days are good - the team works together to complete missions sent to them by mission control, and the spaceship has served them well for a long time.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291a42486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291a42486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To avoid a bunch of documentation being captured in a wiki and then left behind, Yuki gets his team together to discuss what context they need to capture, and when and how it should be shared or updated.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They ask: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Why and When is this information important to share?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How often will it change?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When will we know that it needs an update?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2a4f6a0ec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2a4f6a0ec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For the bulk of the documentation, when changes are needed, it should be obvious (for example, like with a failing test), or happen naturally as a part of the work (like with a new commit message).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Yuki and the team will need to distinguish between documentation that is likely need to change often, and documentation that will need updates less frequently, and choose the best format for each.</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29bd00c227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29bd00c227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 goal is to arrive at a balanced approach where the whole team has more context behind the work being done, </a:t>
            </a:r>
            <a:endParaRPr>
              <a:solidFill>
                <a:schemeClr val="dk1"/>
              </a:solidFill>
            </a:endParaRPr>
          </a:p>
          <a:p>
            <a:pPr indent="0" lvl="0" marL="0" rtl="0" algn="l">
              <a:lnSpc>
                <a:spcPct val="115000"/>
              </a:lnSpc>
              <a:spcBef>
                <a:spcPts val="0"/>
              </a:spcBef>
              <a:spcAft>
                <a:spcPts val="0"/>
              </a:spcAft>
              <a:buNone/>
            </a:pPr>
            <a:r>
              <a:rPr lang="en">
                <a:solidFill>
                  <a:schemeClr val="dk1"/>
                </a:solidFill>
              </a:rPr>
              <a:t>documentation is readily accessible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And when it needs to change, it’s a natural part of the team’s workflow.</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If documentation had been better preserved in the past, Yuki’s journey to recover institutional knowledge would be much easier - or not needed at all.</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255b85d11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255b85d11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26b368a990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26b368a990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Yuki takes a slow, thoughtful walk and finds himself again staring out the window of the ship. He’s not admiring other ships or gazing into the black hole; this time he sees his own reflection in the window. He’s spent so much time lately digging through cosmic particles, documenting, and jotting down ideas on how to make the ship better, but he hasn’t taken the time to figure out how the ship got to this point. </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2a4f6a0ecf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2a4f6a0ecf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And how can Yuki ensure it doesn’t happen again? The happiness of his teammates is important now more than ever and he’s committed to retaining his crew on this special spacecraft.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 application’s success or failure is rarely determined by solely the lead engineer. Legacy systems evolve and lapse on their own naturally once deprioritized enough. Yuki’s job now is to make sure the right folks are on board to prioritize the care and improvement of the Legacy.</a:t>
            </a:r>
            <a:endParaRPr>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27052eb295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27052eb295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With this in mind, Yuki decides a check-in with Mission Control is long overdue. He quickly </a:t>
            </a:r>
            <a:r>
              <a:rPr lang="en" sz="700">
                <a:solidFill>
                  <a:srgbClr val="674EA7"/>
                </a:solidFill>
              </a:rPr>
              <a:t>[CLICK] </a:t>
            </a:r>
            <a:r>
              <a:rPr lang="en">
                <a:solidFill>
                  <a:schemeClr val="dk1"/>
                </a:solidFill>
              </a:rPr>
              <a:t>shoots off a message to the General </a:t>
            </a:r>
            <a:r>
              <a:rPr lang="en" sz="700">
                <a:solidFill>
                  <a:srgbClr val="674EA7"/>
                </a:solidFill>
              </a:rPr>
              <a:t>[CLICK] </a:t>
            </a:r>
            <a:r>
              <a:rPr lang="en">
                <a:solidFill>
                  <a:schemeClr val="dk1"/>
                </a:solidFill>
              </a:rPr>
              <a:t>inviting anyone interested to attend the daily stand-up meeting with all of the astronauts. This should keep the entire crew on the same page, create a sense of confidence between business units again and eventually provide a quick-feedback cycle for everyone involved. This meeting can also serve as a good place for Mission Control to ask questions to help them better plan and prioritize the commitments on deck for Yuki and team.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27052eb295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27052eb295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Yuki gets the team together to establish some new team agreements.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Working agreements describe the way the team wants to work together. These ground rules could be an entire living document or simply a few spoken guidelines. Regardless- team agreements establish rules, or behaviors that define the way the team best collaborates. </a:t>
            </a:r>
            <a:endParaRPr>
              <a:solidFill>
                <a:schemeClr val="dk1"/>
              </a:solidFill>
              <a:highlight>
                <a:srgbClr val="FFFF00"/>
              </a:highlight>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2717fd9d5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2717fd9d5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Not everyone has been on the same radio frequency when it comes to getting code out and it’s important they all acknowledge the ground rules for any kind of deployment.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700">
                <a:solidFill>
                  <a:srgbClr val="674EA7"/>
                </a:solidFill>
              </a:rPr>
              <a:t>[CLICK]</a:t>
            </a:r>
            <a:r>
              <a:rPr lang="en">
                <a:solidFill>
                  <a:schemeClr val="dk1"/>
                </a:solidFill>
              </a:rPr>
              <a:t> If there are any problems or failing tests, they agree to power down the engines until things can be patched. The team decides that a minimum of two astronauts should give a thumbs up before the boosters are engaged. And lastly, the team has committed to adding to the test suite with any new code on deck.</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2a54cb3ed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2a54cb3ed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700">
                <a:solidFill>
                  <a:srgbClr val="674EA7"/>
                </a:solidFill>
              </a:rPr>
              <a:t>[CLICK] </a:t>
            </a:r>
            <a:r>
              <a:rPr lang="en">
                <a:solidFill>
                  <a:schemeClr val="dk1"/>
                </a:solidFill>
              </a:rPr>
              <a:t>Yuki and the team had previously agreed to have retrospectives, but they haven’t had one in a while - other things kept coming up. They revisit this agreement, and Yuki draws a large red heart on the 15th of each month of the calendar so the team </a:t>
            </a:r>
            <a:r>
              <a:rPr b="1" lang="en">
                <a:solidFill>
                  <a:schemeClr val="dk1"/>
                </a:solidFill>
              </a:rPr>
              <a:t>re-commits</a:t>
            </a:r>
            <a:r>
              <a:rPr lang="en">
                <a:solidFill>
                  <a:schemeClr val="dk1"/>
                </a:solidFill>
              </a:rPr>
              <a:t> to regular retros. It will be a chance for the astronauts and Mission Control to reflect on what’s gone well and what could have been better. Yuki’s had success with this process in the past and knows the value of building trust among all facets of the enterprise.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team agreements established here and the time spent adhering to them will be a valuable long term investment for the Legacy. From experience, Yuki, knows that these will have a positive impact on the team’s productivity, distribution of responsibility, and keeping each other accountable.</a:t>
            </a:r>
            <a:endParaRPr>
              <a:solidFill>
                <a:schemeClr val="dk1"/>
              </a:solidFill>
              <a:highlight>
                <a:srgbClr val="FF0000"/>
              </a:highlight>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6b28c127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6b28c127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But Yuki can’t help but notice that missions are taking longer to complete.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ship, which once felt clean, tidy, and modern, has grown almost unrecognizable.</a:t>
            </a:r>
            <a:r>
              <a:rPr lang="en" sz="700">
                <a:solidFill>
                  <a:srgbClr val="674EA7"/>
                </a:solidFill>
              </a:rPr>
              <a:t>[CLICK] -</a:t>
            </a:r>
            <a:r>
              <a:rPr lang="en">
                <a:solidFill>
                  <a:schemeClr val="dk1"/>
                </a:solidFill>
              </a:rPr>
              <a:t> The ship has strange knobs and tubes, the creation of which predated Yuki’s time on the ship, and nobody seems to know what they’re for.</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272ea897be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272ea897be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296425687d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296425687d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So if you’re like Yuki, you might find yourself staring out the window of your ship, or overwhelmed at the work left behind by previous astronauts.</a:t>
            </a: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270afbb0c4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270afbb0c4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You might feel stuck.</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The work ahead will be hard but rewarding. This work is different than new feature development, but it’s important. Some might call it “keeping the lights on”, but it’s more than that.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work is the care and keeping of legacy applications. This work is code stewardship. </a:t>
            </a:r>
            <a:endParaRPr>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270afbb0c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270afbb0c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700">
                <a:solidFill>
                  <a:srgbClr val="674EA7"/>
                </a:solidFill>
              </a:rPr>
              <a:t>SLIDE 62 -</a:t>
            </a:r>
            <a:r>
              <a:rPr lang="en">
                <a:solidFill>
                  <a:schemeClr val="dk1"/>
                </a:solidFill>
              </a:rPr>
              <a:t>It’s a team commitment to incrementally tidy,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to improve, </a:t>
            </a:r>
            <a:r>
              <a:rPr lang="en" sz="700">
                <a:solidFill>
                  <a:srgbClr val="674EA7"/>
                </a:solidFill>
              </a:rPr>
              <a:t>[CLICK]</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to define and adhere to standards,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to trust in each other and in Mission Control,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and to shepherd the codebase and shared knowledge through the dark unknown.</a:t>
            </a:r>
            <a:r>
              <a:rPr lang="en">
                <a:solidFill>
                  <a:srgbClr val="B4A7D6"/>
                </a:solidFill>
              </a:rPr>
              <a:t> </a:t>
            </a:r>
            <a:endParaRPr>
              <a:solidFill>
                <a:srgbClr val="B4A7D6"/>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2798057ac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2798057ac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Yuki’s case, he: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Weighed a rewrite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committed to incremental improvement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He assessed the codebase, getting baseline benchmarks to understand where the team was starting from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He Identified areas of high churn &amp; high complexity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He explored the lesser known areas of the ship to recover lost institutional knowledge, and he shared that knowledge with others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he set intentional team agreements so that the team can move forward together in their commitment to incremental improvement.</a:t>
            </a: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270afbb0c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270afbb0c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674EA7"/>
                </a:solidFill>
              </a:rPr>
              <a:t>-</a:t>
            </a:r>
            <a:r>
              <a:rPr lang="en">
                <a:solidFill>
                  <a:schemeClr val="dk1"/>
                </a:solidFill>
              </a:rPr>
              <a:t>Over time, the team will understand more about how their spaceship operates, and will have prioritized meaningful efforts to make it better.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New astronauts will find it easier to join the ship.</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Steadily, trust with mission control can be rebuilt.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Legacy will be an operable and enjoyable hunk of metal flying through space for many lightyears to come.</a:t>
            </a:r>
            <a:endParaRPr>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270afbb0c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270afbb0c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And after many years of dreaming, Yuki will get his cold brew on tap.</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280c0655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280c0655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Thank you all for attending and joining us on this journey.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Please come talk to us about your own Legacy tales!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6a6892f9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26a6892f9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exterior of the ship has been patched with one-off fixes,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26b28c127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26b28c127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and the interior of the ship  </a:t>
            </a:r>
            <a:r>
              <a:rPr lang="en" sz="700">
                <a:solidFill>
                  <a:srgbClr val="674EA7"/>
                </a:solidFill>
              </a:rPr>
              <a:t>[CLICK ] </a:t>
            </a:r>
            <a:r>
              <a:rPr lang="en">
                <a:solidFill>
                  <a:schemeClr val="dk1"/>
                </a:solidFill>
              </a:rPr>
              <a:t>is crowded with baggage from team members new and old.</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ribbble.com/catalystvibes/click?type=playbook" TargetMode="External"/><Relationship Id="rId4" Type="http://schemas.openxmlformats.org/officeDocument/2006/relationships/image" Target="../media/image2.jp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jp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40.jpg"/><Relationship Id="rId6"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2.jpg"/><Relationship Id="rId4" Type="http://schemas.openxmlformats.org/officeDocument/2006/relationships/image" Target="../media/image38.png"/><Relationship Id="rId5"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4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47.png"/><Relationship Id="rId9" Type="http://schemas.openxmlformats.org/officeDocument/2006/relationships/image" Target="../media/image51.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4.png"/><Relationship Id="rId8"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7.jp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55.png"/><Relationship Id="rId6" Type="http://schemas.openxmlformats.org/officeDocument/2006/relationships/image" Target="../media/image59.png"/><Relationship Id="rId7"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9.png"/><Relationship Id="rId6" Type="http://schemas.openxmlformats.org/officeDocument/2006/relationships/image" Target="../media/image58.png"/><Relationship Id="rId7"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9.png"/><Relationship Id="rId6" Type="http://schemas.openxmlformats.org/officeDocument/2006/relationships/image" Target="../media/image58.png"/><Relationship Id="rId7"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9.png"/><Relationship Id="rId6" Type="http://schemas.openxmlformats.org/officeDocument/2006/relationships/image" Target="../media/image58.png"/><Relationship Id="rId7"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9.png"/><Relationship Id="rId6" Type="http://schemas.openxmlformats.org/officeDocument/2006/relationships/image" Target="../media/image58.png"/><Relationship Id="rId7"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4.jp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5.png"/><Relationship Id="rId6"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5.png"/><Relationship Id="rId6"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1.png"/><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11" Type="http://schemas.openxmlformats.org/officeDocument/2006/relationships/image" Target="../media/image71.png"/><Relationship Id="rId10" Type="http://schemas.openxmlformats.org/officeDocument/2006/relationships/image" Target="../media/image75.png"/><Relationship Id="rId13" Type="http://schemas.openxmlformats.org/officeDocument/2006/relationships/image" Target="../media/image78.png"/><Relationship Id="rId12" Type="http://schemas.openxmlformats.org/officeDocument/2006/relationships/image" Target="../media/image77.png"/><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3.png"/><Relationship Id="rId5" Type="http://schemas.openxmlformats.org/officeDocument/2006/relationships/image" Target="../media/image76.png"/><Relationship Id="rId6" Type="http://schemas.openxmlformats.org/officeDocument/2006/relationships/image" Target="../media/image79.png"/><Relationship Id="rId7" Type="http://schemas.openxmlformats.org/officeDocument/2006/relationships/image" Target="../media/image74.png"/><Relationship Id="rId8" Type="http://schemas.openxmlformats.org/officeDocument/2006/relationships/image" Target="../media/image8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3.jp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80.png"/><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85.png"/><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8.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8.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9.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90.jp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8.png"/><Relationship Id="rId4" Type="http://schemas.openxmlformats.org/officeDocument/2006/relationships/image" Target="../media/image97.jpg"/><Relationship Id="rId5" Type="http://schemas.openxmlformats.org/officeDocument/2006/relationships/image" Target="../media/image43.png"/><Relationship Id="rId6" Type="http://schemas.openxmlformats.org/officeDocument/2006/relationships/image" Target="../media/image9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96.png"/><Relationship Id="rId4" Type="http://schemas.openxmlformats.org/officeDocument/2006/relationships/image" Target="../media/image93.png"/><Relationship Id="rId5" Type="http://schemas.openxmlformats.org/officeDocument/2006/relationships/image" Target="../media/image92.png"/><Relationship Id="rId6" Type="http://schemas.openxmlformats.org/officeDocument/2006/relationships/image" Target="../media/image94.png"/><Relationship Id="rId7" Type="http://schemas.openxmlformats.org/officeDocument/2006/relationships/image" Target="../media/image8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95.png"/><Relationship Id="rId4" Type="http://schemas.openxmlformats.org/officeDocument/2006/relationships/image" Target="../media/image76.png"/><Relationship Id="rId5" Type="http://schemas.openxmlformats.org/officeDocument/2006/relationships/image" Target="../media/image79.png"/><Relationship Id="rId6" Type="http://schemas.openxmlformats.org/officeDocument/2006/relationships/image" Target="../media/image82.png"/><Relationship Id="rId7" Type="http://schemas.openxmlformats.org/officeDocument/2006/relationships/image" Target="../media/image75.png"/><Relationship Id="rId8" Type="http://schemas.openxmlformats.org/officeDocument/2006/relationships/image" Target="../media/image9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95.png"/><Relationship Id="rId4" Type="http://schemas.openxmlformats.org/officeDocument/2006/relationships/image" Target="../media/image76.png"/><Relationship Id="rId5" Type="http://schemas.openxmlformats.org/officeDocument/2006/relationships/image" Target="../media/image79.png"/><Relationship Id="rId6" Type="http://schemas.openxmlformats.org/officeDocument/2006/relationships/image" Target="../media/image82.png"/><Relationship Id="rId7" Type="http://schemas.openxmlformats.org/officeDocument/2006/relationships/image" Target="../media/image75.png"/><Relationship Id="rId8" Type="http://schemas.openxmlformats.org/officeDocument/2006/relationships/image" Target="../media/image9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04.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6.png"/><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0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03.png"/><Relationship Id="rId4" Type="http://schemas.openxmlformats.org/officeDocument/2006/relationships/image" Target="../media/image99.png"/><Relationship Id="rId5" Type="http://schemas.openxmlformats.org/officeDocument/2006/relationships/image" Target="../media/image10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05.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00.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9A0FE"/>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0150" y="918525"/>
            <a:ext cx="4926300" cy="1042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371B47"/>
                </a:solidFill>
                <a:latin typeface="Francois One"/>
                <a:ea typeface="Francois One"/>
                <a:cs typeface="Francois One"/>
                <a:sym typeface="Francois One"/>
              </a:rPr>
              <a:t>Spacecraft!</a:t>
            </a:r>
            <a:endParaRPr>
              <a:solidFill>
                <a:srgbClr val="371B47"/>
              </a:solidFill>
              <a:latin typeface="Francois One"/>
              <a:ea typeface="Francois One"/>
              <a:cs typeface="Francois One"/>
              <a:sym typeface="Francois One"/>
            </a:endParaRPr>
          </a:p>
        </p:txBody>
      </p:sp>
      <p:sp>
        <p:nvSpPr>
          <p:cNvPr id="55" name="Google Shape;55;p13"/>
          <p:cNvSpPr txBox="1"/>
          <p:nvPr>
            <p:ph idx="1" type="subTitle"/>
          </p:nvPr>
        </p:nvSpPr>
        <p:spPr>
          <a:xfrm>
            <a:off x="414600" y="1961025"/>
            <a:ext cx="3941400" cy="90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605"/>
              <a:buNone/>
            </a:pPr>
            <a:r>
              <a:rPr lang="en" sz="2540">
                <a:solidFill>
                  <a:srgbClr val="FEE384"/>
                </a:solidFill>
                <a:latin typeface="Francois One"/>
                <a:ea typeface="Francois One"/>
                <a:cs typeface="Francois One"/>
                <a:sym typeface="Francois One"/>
              </a:rPr>
              <a:t>The care and keeping of a legacy application</a:t>
            </a:r>
            <a:endParaRPr sz="2540">
              <a:solidFill>
                <a:srgbClr val="FEE384"/>
              </a:solidFill>
              <a:latin typeface="Francois One"/>
              <a:ea typeface="Francois One"/>
              <a:cs typeface="Francois One"/>
              <a:sym typeface="Francois One"/>
            </a:endParaRPr>
          </a:p>
          <a:p>
            <a:pPr indent="0" lvl="0" marL="0" rtl="0" algn="ctr">
              <a:spcBef>
                <a:spcPts val="0"/>
              </a:spcBef>
              <a:spcAft>
                <a:spcPts val="0"/>
              </a:spcAft>
              <a:buSzPts val="605"/>
              <a:buNone/>
            </a:pPr>
            <a:r>
              <a:t/>
            </a:r>
            <a:endParaRPr sz="1540"/>
          </a:p>
        </p:txBody>
      </p:sp>
      <p:sp>
        <p:nvSpPr>
          <p:cNvPr id="56" name="Google Shape;56;p13"/>
          <p:cNvSpPr txBox="1"/>
          <p:nvPr>
            <p:ph idx="1" type="subTitle"/>
          </p:nvPr>
        </p:nvSpPr>
        <p:spPr>
          <a:xfrm>
            <a:off x="-42750" y="4099025"/>
            <a:ext cx="5072100" cy="1267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chemeClr val="lt1"/>
                </a:solidFill>
                <a:latin typeface="Roboto Condensed"/>
                <a:ea typeface="Roboto Condensed"/>
                <a:cs typeface="Roboto Condensed"/>
                <a:sym typeface="Roboto Condensed"/>
              </a:rPr>
              <a:t>With illustrations by</a:t>
            </a:r>
            <a:endParaRPr sz="2000">
              <a:solidFill>
                <a:schemeClr val="lt1"/>
              </a:solidFill>
              <a:latin typeface="Roboto Condensed"/>
              <a:ea typeface="Roboto Condensed"/>
              <a:cs typeface="Roboto Condensed"/>
              <a:sym typeface="Roboto Condensed"/>
            </a:endParaRPr>
          </a:p>
          <a:p>
            <a:pPr indent="0" lvl="0" marL="0" rtl="0" algn="ctr">
              <a:spcBef>
                <a:spcPts val="0"/>
              </a:spcBef>
              <a:spcAft>
                <a:spcPts val="0"/>
              </a:spcAft>
              <a:buNone/>
            </a:pPr>
            <a:r>
              <a:rPr lang="en" sz="2000">
                <a:latin typeface="Roboto Condensed"/>
                <a:ea typeface="Roboto Condensed"/>
                <a:cs typeface="Roboto Condensed"/>
                <a:sym typeface="Roboto Condensed"/>
              </a:rPr>
              <a:t> </a:t>
            </a:r>
            <a:r>
              <a:rPr lang="en" sz="2000" u="sng">
                <a:solidFill>
                  <a:schemeClr val="hlink"/>
                </a:solidFill>
                <a:latin typeface="Roboto Condensed"/>
                <a:ea typeface="Roboto Condensed"/>
                <a:cs typeface="Roboto Condensed"/>
                <a:sym typeface="Roboto Condensed"/>
                <a:hlinkClick r:id="rId3"/>
              </a:rPr>
              <a:t>catalystvibes.dribbble.com</a:t>
            </a:r>
            <a:endParaRPr sz="2000">
              <a:latin typeface="Roboto Condensed"/>
              <a:ea typeface="Roboto Condensed"/>
              <a:cs typeface="Roboto Condensed"/>
              <a:sym typeface="Roboto Condensed"/>
            </a:endParaRPr>
          </a:p>
          <a:p>
            <a:pPr indent="0" lvl="0" marL="0" rtl="0" algn="ctr">
              <a:spcBef>
                <a:spcPts val="0"/>
              </a:spcBef>
              <a:spcAft>
                <a:spcPts val="0"/>
              </a:spcAft>
              <a:buNone/>
            </a:pPr>
            <a:r>
              <a:t/>
            </a:r>
            <a:endParaRPr/>
          </a:p>
        </p:txBody>
      </p:sp>
      <p:pic>
        <p:nvPicPr>
          <p:cNvPr id="57" name="Google Shape;57;p13"/>
          <p:cNvPicPr preferRelativeResize="0"/>
          <p:nvPr/>
        </p:nvPicPr>
        <p:blipFill>
          <a:blip r:embed="rId4">
            <a:alphaModFix/>
          </a:blip>
          <a:stretch>
            <a:fillRect/>
          </a:stretch>
        </p:blipFill>
        <p:spPr>
          <a:xfrm>
            <a:off x="4079475" y="-12"/>
            <a:ext cx="4776626" cy="4830874"/>
          </a:xfrm>
          <a:prstGeom prst="rect">
            <a:avLst/>
          </a:prstGeom>
          <a:noFill/>
          <a:ln>
            <a:noFill/>
          </a:ln>
        </p:spPr>
      </p:pic>
      <p:pic>
        <p:nvPicPr>
          <p:cNvPr id="58" name="Google Shape;58;p13"/>
          <p:cNvPicPr preferRelativeResize="0"/>
          <p:nvPr/>
        </p:nvPicPr>
        <p:blipFill>
          <a:blip r:embed="rId5">
            <a:alphaModFix/>
          </a:blip>
          <a:stretch>
            <a:fillRect/>
          </a:stretch>
        </p:blipFill>
        <p:spPr>
          <a:xfrm>
            <a:off x="5223200" y="1316100"/>
            <a:ext cx="643876" cy="487949"/>
          </a:xfrm>
          <a:prstGeom prst="rect">
            <a:avLst/>
          </a:prstGeom>
          <a:noFill/>
          <a:ln>
            <a:noFill/>
          </a:ln>
        </p:spPr>
      </p:pic>
      <p:pic>
        <p:nvPicPr>
          <p:cNvPr id="59" name="Google Shape;59;p13"/>
          <p:cNvPicPr preferRelativeResize="0"/>
          <p:nvPr/>
        </p:nvPicPr>
        <p:blipFill>
          <a:blip r:embed="rId5">
            <a:alphaModFix/>
          </a:blip>
          <a:stretch>
            <a:fillRect/>
          </a:stretch>
        </p:blipFill>
        <p:spPr>
          <a:xfrm>
            <a:off x="4818775" y="1961025"/>
            <a:ext cx="851011" cy="644926"/>
          </a:xfrm>
          <a:prstGeom prst="rect">
            <a:avLst/>
          </a:prstGeom>
          <a:noFill/>
          <a:ln>
            <a:noFill/>
          </a:ln>
        </p:spPr>
      </p:pic>
      <p:pic>
        <p:nvPicPr>
          <p:cNvPr id="60" name="Google Shape;60;p13"/>
          <p:cNvPicPr preferRelativeResize="0"/>
          <p:nvPr/>
        </p:nvPicPr>
        <p:blipFill>
          <a:blip r:embed="rId5">
            <a:alphaModFix/>
          </a:blip>
          <a:stretch>
            <a:fillRect/>
          </a:stretch>
        </p:blipFill>
        <p:spPr>
          <a:xfrm>
            <a:off x="7438800" y="2266127"/>
            <a:ext cx="1045862" cy="7925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C0FF"/>
        </a:solidFill>
      </p:bgPr>
    </p:bg>
    <p:spTree>
      <p:nvGrpSpPr>
        <p:cNvPr id="137" name="Shape 137"/>
        <p:cNvGrpSpPr/>
        <p:nvPr/>
      </p:nvGrpSpPr>
      <p:grpSpPr>
        <a:xfrm>
          <a:off x="0" y="0"/>
          <a:ext cx="0" cy="0"/>
          <a:chOff x="0" y="0"/>
          <a:chExt cx="0" cy="0"/>
        </a:xfrm>
      </p:grpSpPr>
      <p:pic>
        <p:nvPicPr>
          <p:cNvPr id="138" name="Google Shape;138;p22"/>
          <p:cNvPicPr preferRelativeResize="0"/>
          <p:nvPr/>
        </p:nvPicPr>
        <p:blipFill>
          <a:blip r:embed="rId3">
            <a:alphaModFix/>
          </a:blip>
          <a:stretch>
            <a:fillRect/>
          </a:stretch>
        </p:blipFill>
        <p:spPr>
          <a:xfrm>
            <a:off x="-3573150" y="-12706025"/>
            <a:ext cx="12374251" cy="24918825"/>
          </a:xfrm>
          <a:prstGeom prst="rect">
            <a:avLst/>
          </a:prstGeom>
          <a:noFill/>
          <a:ln>
            <a:noFill/>
          </a:ln>
        </p:spPr>
      </p:pic>
      <p:sp>
        <p:nvSpPr>
          <p:cNvPr id="139" name="Google Shape;139;p22"/>
          <p:cNvSpPr txBox="1"/>
          <p:nvPr/>
        </p:nvSpPr>
        <p:spPr>
          <a:xfrm>
            <a:off x="568100" y="2198050"/>
            <a:ext cx="7654500" cy="10038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2150">
                <a:solidFill>
                  <a:srgbClr val="F2F2F2"/>
                </a:solidFill>
              </a:rPr>
              <a:t>Finished in 51.97 seconds (files took 17.53 seconds to load)</a:t>
            </a:r>
            <a:endParaRPr sz="2150">
              <a:solidFill>
                <a:srgbClr val="F2F2F2"/>
              </a:solidFill>
            </a:endParaRPr>
          </a:p>
          <a:p>
            <a:pPr indent="0" lvl="0" marL="0" rtl="0" algn="l">
              <a:lnSpc>
                <a:spcPct val="115000"/>
              </a:lnSpc>
              <a:spcBef>
                <a:spcPts val="0"/>
              </a:spcBef>
              <a:spcAft>
                <a:spcPts val="0"/>
              </a:spcAft>
              <a:buNone/>
            </a:pPr>
            <a:r>
              <a:rPr lang="en" sz="2850">
                <a:solidFill>
                  <a:srgbClr val="B42419"/>
                </a:solidFill>
              </a:rPr>
              <a:t>938 examples, 291 failures</a:t>
            </a:r>
            <a:endParaRPr sz="3200">
              <a:solidFill>
                <a:schemeClr val="lt1"/>
              </a:solidFill>
            </a:endParaRPr>
          </a:p>
        </p:txBody>
      </p:sp>
      <p:sp>
        <p:nvSpPr>
          <p:cNvPr id="140" name="Google Shape;140;p22"/>
          <p:cNvSpPr txBox="1"/>
          <p:nvPr/>
        </p:nvSpPr>
        <p:spPr>
          <a:xfrm>
            <a:off x="568100" y="769300"/>
            <a:ext cx="7654500" cy="9294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50">
                <a:solidFill>
                  <a:srgbClr val="B42419"/>
                </a:solidFill>
              </a:rPr>
              <a:t>WARNING:</a:t>
            </a:r>
            <a:r>
              <a:rPr lang="en" sz="2250">
                <a:solidFill>
                  <a:srgbClr val="F2F2F2"/>
                </a:solidFill>
              </a:rPr>
              <a:t> </a:t>
            </a:r>
            <a:endParaRPr sz="2250">
              <a:solidFill>
                <a:srgbClr val="F2F2F2"/>
              </a:solidFill>
            </a:endParaRPr>
          </a:p>
          <a:p>
            <a:pPr indent="0" lvl="0" marL="0" rtl="0" algn="l">
              <a:lnSpc>
                <a:spcPct val="115000"/>
              </a:lnSpc>
              <a:spcBef>
                <a:spcPts val="0"/>
              </a:spcBef>
              <a:spcAft>
                <a:spcPts val="0"/>
              </a:spcAft>
              <a:buNone/>
            </a:pPr>
            <a:r>
              <a:rPr lang="en" sz="2250">
                <a:solidFill>
                  <a:srgbClr val="F2F2F2"/>
                </a:solidFill>
              </a:rPr>
              <a:t>Your ship is outdated/buggy. Please upgrade.</a:t>
            </a:r>
            <a:endParaRPr sz="33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300"/>
                                        <p:tgtEl>
                                          <p:spTgt spid="140"/>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3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E384"/>
        </a:solidFill>
      </p:bgPr>
    </p:bg>
    <p:spTree>
      <p:nvGrpSpPr>
        <p:cNvPr id="144" name="Shape 144"/>
        <p:cNvGrpSpPr/>
        <p:nvPr/>
      </p:nvGrpSpPr>
      <p:grpSpPr>
        <a:xfrm>
          <a:off x="0" y="0"/>
          <a:ext cx="0" cy="0"/>
          <a:chOff x="0" y="0"/>
          <a:chExt cx="0" cy="0"/>
        </a:xfrm>
      </p:grpSpPr>
      <p:pic>
        <p:nvPicPr>
          <p:cNvPr id="145" name="Google Shape;145;p23"/>
          <p:cNvPicPr preferRelativeResize="0"/>
          <p:nvPr/>
        </p:nvPicPr>
        <p:blipFill>
          <a:blip r:embed="rId3">
            <a:alphaModFix/>
          </a:blip>
          <a:stretch>
            <a:fillRect/>
          </a:stretch>
        </p:blipFill>
        <p:spPr>
          <a:xfrm>
            <a:off x="3283175" y="93275"/>
            <a:ext cx="2577648" cy="4838702"/>
          </a:xfrm>
          <a:prstGeom prst="rect">
            <a:avLst/>
          </a:prstGeom>
          <a:noFill/>
          <a:ln>
            <a:noFill/>
          </a:ln>
        </p:spPr>
      </p:pic>
      <p:sp>
        <p:nvSpPr>
          <p:cNvPr id="146" name="Google Shape;146;p23"/>
          <p:cNvSpPr txBox="1"/>
          <p:nvPr/>
        </p:nvSpPr>
        <p:spPr>
          <a:xfrm>
            <a:off x="6042125" y="1253350"/>
            <a:ext cx="6810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100"/>
              <a:t>u</a:t>
            </a:r>
            <a:r>
              <a:rPr lang="en" sz="3100"/>
              <a:t>h oh</a:t>
            </a:r>
            <a:endParaRPr sz="3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3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C0FF"/>
        </a:solidFill>
      </p:bgPr>
    </p:bg>
    <p:spTree>
      <p:nvGrpSpPr>
        <p:cNvPr id="150" name="Shape 150"/>
        <p:cNvGrpSpPr/>
        <p:nvPr/>
      </p:nvGrpSpPr>
      <p:grpSpPr>
        <a:xfrm>
          <a:off x="0" y="0"/>
          <a:ext cx="0" cy="0"/>
          <a:chOff x="0" y="0"/>
          <a:chExt cx="0" cy="0"/>
        </a:xfrm>
      </p:grpSpPr>
      <p:sp>
        <p:nvSpPr>
          <p:cNvPr id="151" name="Google Shape;151;p24"/>
          <p:cNvSpPr txBox="1"/>
          <p:nvPr>
            <p:ph idx="1" type="body"/>
          </p:nvPr>
        </p:nvSpPr>
        <p:spPr>
          <a:xfrm>
            <a:off x="5278650" y="1569525"/>
            <a:ext cx="2265300" cy="564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b="1" lang="en" sz="2265">
                <a:latin typeface="Francois One"/>
                <a:ea typeface="Francois One"/>
                <a:cs typeface="Francois One"/>
                <a:sym typeface="Francois One"/>
              </a:rPr>
              <a:t>CHAPTER 2</a:t>
            </a:r>
            <a:endParaRPr b="1" sz="2265">
              <a:latin typeface="Francois One"/>
              <a:ea typeface="Francois One"/>
              <a:cs typeface="Francois One"/>
              <a:sym typeface="Francois One"/>
            </a:endParaRPr>
          </a:p>
        </p:txBody>
      </p:sp>
      <p:sp>
        <p:nvSpPr>
          <p:cNvPr id="152" name="Google Shape;152;p24"/>
          <p:cNvSpPr txBox="1"/>
          <p:nvPr/>
        </p:nvSpPr>
        <p:spPr>
          <a:xfrm>
            <a:off x="4102775" y="2216300"/>
            <a:ext cx="3866700" cy="1392600"/>
          </a:xfrm>
          <a:prstGeom prst="rect">
            <a:avLst/>
          </a:prstGeom>
          <a:noFill/>
          <a:ln>
            <a:noFill/>
          </a:ln>
        </p:spPr>
        <p:txBody>
          <a:bodyPr anchorCtr="0" anchor="t" bIns="91425" lIns="91425" spcFirstLastPara="1" rIns="91425" wrap="square" tIns="91425">
            <a:spAutoFit/>
          </a:bodyPr>
          <a:lstStyle/>
          <a:p>
            <a:pPr indent="0" lvl="0" marL="0" rtl="0" algn="ctr">
              <a:lnSpc>
                <a:spcPct val="75000"/>
              </a:lnSpc>
              <a:spcBef>
                <a:spcPts val="0"/>
              </a:spcBef>
              <a:spcAft>
                <a:spcPts val="0"/>
              </a:spcAft>
              <a:buClr>
                <a:schemeClr val="dk1"/>
              </a:buClr>
              <a:buSzPts val="1018"/>
              <a:buFont typeface="Arial"/>
              <a:buNone/>
            </a:pPr>
            <a:r>
              <a:rPr lang="en" sz="4565">
                <a:solidFill>
                  <a:srgbClr val="FFFFFF"/>
                </a:solidFill>
                <a:latin typeface="Francois One"/>
                <a:ea typeface="Francois One"/>
                <a:cs typeface="Francois One"/>
                <a:sym typeface="Francois One"/>
              </a:rPr>
              <a:t>THE </a:t>
            </a:r>
            <a:endParaRPr sz="4565">
              <a:solidFill>
                <a:srgbClr val="FFFFFF"/>
              </a:solidFill>
              <a:latin typeface="Francois One"/>
              <a:ea typeface="Francois One"/>
              <a:cs typeface="Francois One"/>
              <a:sym typeface="Francois One"/>
            </a:endParaRPr>
          </a:p>
          <a:p>
            <a:pPr indent="0" lvl="0" marL="0" rtl="0" algn="ctr">
              <a:lnSpc>
                <a:spcPct val="75000"/>
              </a:lnSpc>
              <a:spcBef>
                <a:spcPts val="1200"/>
              </a:spcBef>
              <a:spcAft>
                <a:spcPts val="1200"/>
              </a:spcAft>
              <a:buClr>
                <a:schemeClr val="dk1"/>
              </a:buClr>
              <a:buSzPts val="1018"/>
              <a:buFont typeface="Arial"/>
              <a:buNone/>
            </a:pPr>
            <a:r>
              <a:rPr lang="en" sz="4565">
                <a:solidFill>
                  <a:srgbClr val="FFFFFF"/>
                </a:solidFill>
                <a:latin typeface="Francois One"/>
                <a:ea typeface="Francois One"/>
                <a:cs typeface="Francois One"/>
                <a:sym typeface="Francois One"/>
              </a:rPr>
              <a:t>BLACK HOLE</a:t>
            </a:r>
            <a:endParaRPr sz="3500">
              <a:solidFill>
                <a:srgbClr val="FFFFFF"/>
              </a:solidFill>
              <a:latin typeface="Francois One"/>
              <a:ea typeface="Francois One"/>
              <a:cs typeface="Francois One"/>
              <a:sym typeface="Francois One"/>
            </a:endParaRPr>
          </a:p>
        </p:txBody>
      </p:sp>
      <p:pic>
        <p:nvPicPr>
          <p:cNvPr id="153" name="Google Shape;153;p24"/>
          <p:cNvPicPr preferRelativeResize="0"/>
          <p:nvPr/>
        </p:nvPicPr>
        <p:blipFill>
          <a:blip r:embed="rId3">
            <a:alphaModFix/>
          </a:blip>
          <a:stretch>
            <a:fillRect/>
          </a:stretch>
        </p:blipFill>
        <p:spPr>
          <a:xfrm>
            <a:off x="0" y="285750"/>
            <a:ext cx="4572001" cy="4572001"/>
          </a:xfrm>
          <a:prstGeom prst="rect">
            <a:avLst/>
          </a:prstGeom>
          <a:noFill/>
          <a:ln>
            <a:noFill/>
          </a:ln>
        </p:spPr>
      </p:pic>
      <p:sp>
        <p:nvSpPr>
          <p:cNvPr id="154" name="Google Shape;154;p24"/>
          <p:cNvSpPr/>
          <p:nvPr/>
        </p:nvSpPr>
        <p:spPr>
          <a:xfrm flipH="1" rot="10800000">
            <a:off x="377225" y="4877675"/>
            <a:ext cx="1093500" cy="390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4"/>
          <p:cNvSpPr/>
          <p:nvPr/>
        </p:nvSpPr>
        <p:spPr>
          <a:xfrm flipH="1" rot="10800000">
            <a:off x="15964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4"/>
          <p:cNvSpPr/>
          <p:nvPr/>
        </p:nvSpPr>
        <p:spPr>
          <a:xfrm flipH="1" rot="10800000">
            <a:off x="28156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4"/>
          <p:cNvSpPr/>
          <p:nvPr/>
        </p:nvSpPr>
        <p:spPr>
          <a:xfrm flipH="1" rot="10800000">
            <a:off x="40348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p:nvPr/>
        </p:nvSpPr>
        <p:spPr>
          <a:xfrm>
            <a:off x="39091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4"/>
          <p:cNvSpPr/>
          <p:nvPr/>
        </p:nvSpPr>
        <p:spPr>
          <a:xfrm flipH="1" rot="10800000">
            <a:off x="51457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
          <p:cNvSpPr/>
          <p:nvPr/>
        </p:nvSpPr>
        <p:spPr>
          <a:xfrm flipH="1" rot="10800000">
            <a:off x="63649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4"/>
          <p:cNvSpPr/>
          <p:nvPr/>
        </p:nvSpPr>
        <p:spPr>
          <a:xfrm>
            <a:off x="51283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p:nvPr/>
        </p:nvSpPr>
        <p:spPr>
          <a:xfrm flipH="1" rot="10800000">
            <a:off x="75841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a:off x="74584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4"/>
          <p:cNvSpPr/>
          <p:nvPr/>
        </p:nvSpPr>
        <p:spPr>
          <a:xfrm>
            <a:off x="62392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p:nvPr/>
        </p:nvSpPr>
        <p:spPr>
          <a:xfrm>
            <a:off x="26899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4"/>
          <p:cNvSpPr/>
          <p:nvPr/>
        </p:nvSpPr>
        <p:spPr>
          <a:xfrm>
            <a:off x="1470725" y="4825650"/>
            <a:ext cx="143100" cy="143100"/>
          </a:xfrm>
          <a:prstGeom prst="ellipse">
            <a:avLst/>
          </a:prstGeom>
          <a:solidFill>
            <a:srgbClr val="CDEDF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24"/>
          <p:cNvPicPr preferRelativeResize="0"/>
          <p:nvPr/>
        </p:nvPicPr>
        <p:blipFill rotWithShape="1">
          <a:blip r:embed="rId4">
            <a:alphaModFix/>
          </a:blip>
          <a:srcRect b="27560" l="11418" r="11217" t="23952"/>
          <a:stretch/>
        </p:blipFill>
        <p:spPr>
          <a:xfrm flipH="1" rot="1230771">
            <a:off x="1350597" y="4762041"/>
            <a:ext cx="446765" cy="279984"/>
          </a:xfrm>
          <a:prstGeom prst="rect">
            <a:avLst/>
          </a:prstGeom>
          <a:noFill/>
          <a:ln>
            <a:noFill/>
          </a:ln>
        </p:spPr>
      </p:pic>
      <p:sp>
        <p:nvSpPr>
          <p:cNvPr id="168" name="Google Shape;168;p24"/>
          <p:cNvSpPr/>
          <p:nvPr/>
        </p:nvSpPr>
        <p:spPr>
          <a:xfrm>
            <a:off x="327725" y="4825650"/>
            <a:ext cx="143100" cy="1431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p:nvPr/>
        </p:nvSpPr>
        <p:spPr>
          <a:xfrm>
            <a:off x="86014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102D"/>
        </a:solidFill>
      </p:bgPr>
    </p:bg>
    <p:spTree>
      <p:nvGrpSpPr>
        <p:cNvPr id="173" name="Shape 173"/>
        <p:cNvGrpSpPr/>
        <p:nvPr/>
      </p:nvGrpSpPr>
      <p:grpSpPr>
        <a:xfrm>
          <a:off x="0" y="0"/>
          <a:ext cx="0" cy="0"/>
          <a:chOff x="0" y="0"/>
          <a:chExt cx="0" cy="0"/>
        </a:xfrm>
      </p:grpSpPr>
      <p:pic>
        <p:nvPicPr>
          <p:cNvPr id="174" name="Google Shape;174;p25"/>
          <p:cNvPicPr preferRelativeResize="0"/>
          <p:nvPr/>
        </p:nvPicPr>
        <p:blipFill>
          <a:blip r:embed="rId3">
            <a:alphaModFix/>
          </a:blip>
          <a:stretch>
            <a:fillRect/>
          </a:stretch>
        </p:blipFill>
        <p:spPr>
          <a:xfrm>
            <a:off x="1571275" y="0"/>
            <a:ext cx="5582326" cy="5582326"/>
          </a:xfrm>
          <a:prstGeom prst="rect">
            <a:avLst/>
          </a:prstGeom>
          <a:noFill/>
          <a:ln>
            <a:noFill/>
          </a:ln>
        </p:spPr>
      </p:pic>
      <p:pic>
        <p:nvPicPr>
          <p:cNvPr id="175" name="Google Shape;175;p25"/>
          <p:cNvPicPr preferRelativeResize="0"/>
          <p:nvPr/>
        </p:nvPicPr>
        <p:blipFill>
          <a:blip r:embed="rId4">
            <a:alphaModFix/>
          </a:blip>
          <a:stretch>
            <a:fillRect/>
          </a:stretch>
        </p:blipFill>
        <p:spPr>
          <a:xfrm rot="3867774">
            <a:off x="3205471" y="446142"/>
            <a:ext cx="1676912" cy="4117918"/>
          </a:xfrm>
          <a:prstGeom prst="rect">
            <a:avLst/>
          </a:prstGeom>
          <a:noFill/>
          <a:ln>
            <a:noFill/>
          </a:ln>
        </p:spPr>
      </p:pic>
      <p:pic>
        <p:nvPicPr>
          <p:cNvPr id="176" name="Google Shape;176;p25"/>
          <p:cNvPicPr preferRelativeResize="0"/>
          <p:nvPr/>
        </p:nvPicPr>
        <p:blipFill rotWithShape="1">
          <a:blip r:embed="rId5">
            <a:alphaModFix/>
          </a:blip>
          <a:srcRect b="0" l="3390" r="-3390" t="0"/>
          <a:stretch/>
        </p:blipFill>
        <p:spPr>
          <a:xfrm>
            <a:off x="1757000" y="0"/>
            <a:ext cx="5582326" cy="5582326"/>
          </a:xfrm>
          <a:prstGeom prst="rect">
            <a:avLst/>
          </a:prstGeom>
          <a:noFill/>
          <a:ln>
            <a:noFill/>
          </a:ln>
        </p:spPr>
      </p:pic>
      <p:sp>
        <p:nvSpPr>
          <p:cNvPr id="177" name="Google Shape;177;p25"/>
          <p:cNvSpPr/>
          <p:nvPr/>
        </p:nvSpPr>
        <p:spPr>
          <a:xfrm>
            <a:off x="3393150" y="1849950"/>
            <a:ext cx="690900" cy="721800"/>
          </a:xfrm>
          <a:prstGeom prst="ellipse">
            <a:avLst/>
          </a:prstGeom>
          <a:solidFill>
            <a:schemeClr val="dk1"/>
          </a:solid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300"/>
                                        <p:tgtEl>
                                          <p:spTgt spid="1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75"/>
                                        </p:tgtEl>
                                        <p:attrNameLst>
                                          <p:attrName>ppt_x</p:attrName>
                                        </p:attrNameLst>
                                      </p:cBhvr>
                                      <p:tavLst>
                                        <p:tav fmla="" tm="0">
                                          <p:val>
                                            <p:strVal val="#ppt_x"/>
                                          </p:val>
                                        </p:tav>
                                        <p:tav fmla="" tm="100000">
                                          <p:val>
                                            <p:strVal val="#ppt_x+1"/>
                                          </p:val>
                                        </p:tav>
                                      </p:tavLst>
                                    </p:anim>
                                    <p:set>
                                      <p:cBhvr>
                                        <p:cTn dur="1" fill="hold">
                                          <p:stCondLst>
                                            <p:cond delay="1000"/>
                                          </p:stCondLst>
                                        </p:cTn>
                                        <p:tgtEl>
                                          <p:spTgt spid="1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400"/>
                                        <p:tgtEl>
                                          <p:spTgt spid="177"/>
                                        </p:tgtEl>
                                        <p:attrNameLst>
                                          <p:attrName>ppt_w</p:attrName>
                                        </p:attrNameLst>
                                      </p:cBhvr>
                                      <p:tavLst>
                                        <p:tav fmla="" tm="0">
                                          <p:val>
                                            <p:strVal val="0"/>
                                          </p:val>
                                        </p:tav>
                                        <p:tav fmla="" tm="100000">
                                          <p:val>
                                            <p:strVal val="#ppt_w"/>
                                          </p:val>
                                        </p:tav>
                                      </p:tavLst>
                                    </p:anim>
                                    <p:anim calcmode="lin" valueType="num">
                                      <p:cBhvr additive="base">
                                        <p:cTn dur="400"/>
                                        <p:tgtEl>
                                          <p:spTgt spid="17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81" name="Shape 181"/>
        <p:cNvGrpSpPr/>
        <p:nvPr/>
      </p:nvGrpSpPr>
      <p:grpSpPr>
        <a:xfrm>
          <a:off x="0" y="0"/>
          <a:ext cx="0" cy="0"/>
          <a:chOff x="0" y="0"/>
          <a:chExt cx="0" cy="0"/>
        </a:xfrm>
      </p:grpSpPr>
      <p:sp>
        <p:nvSpPr>
          <p:cNvPr id="182" name="Google Shape;182;p26"/>
          <p:cNvSpPr/>
          <p:nvPr/>
        </p:nvSpPr>
        <p:spPr>
          <a:xfrm rot="5400000">
            <a:off x="3281250" y="783325"/>
            <a:ext cx="2581500" cy="5389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6"/>
          <p:cNvPicPr preferRelativeResize="0"/>
          <p:nvPr/>
        </p:nvPicPr>
        <p:blipFill>
          <a:blip r:embed="rId3">
            <a:alphaModFix/>
          </a:blip>
          <a:stretch>
            <a:fillRect/>
          </a:stretch>
        </p:blipFill>
        <p:spPr>
          <a:xfrm>
            <a:off x="1692625" y="-307625"/>
            <a:ext cx="5758751" cy="5758751"/>
          </a:xfrm>
          <a:prstGeom prst="rect">
            <a:avLst/>
          </a:prstGeom>
          <a:noFill/>
          <a:ln>
            <a:noFill/>
          </a:ln>
        </p:spPr>
      </p:pic>
      <p:pic>
        <p:nvPicPr>
          <p:cNvPr id="184" name="Google Shape;184;p26"/>
          <p:cNvPicPr preferRelativeResize="0"/>
          <p:nvPr/>
        </p:nvPicPr>
        <p:blipFill>
          <a:blip r:embed="rId4">
            <a:alphaModFix/>
          </a:blip>
          <a:stretch>
            <a:fillRect/>
          </a:stretch>
        </p:blipFill>
        <p:spPr>
          <a:xfrm rot="7565770">
            <a:off x="1181493" y="-192673"/>
            <a:ext cx="2952562" cy="2952568"/>
          </a:xfrm>
          <a:prstGeom prst="rect">
            <a:avLst/>
          </a:prstGeom>
          <a:noFill/>
          <a:ln>
            <a:noFill/>
          </a:ln>
        </p:spPr>
      </p:pic>
      <p:sp>
        <p:nvSpPr>
          <p:cNvPr id="185" name="Google Shape;185;p26"/>
          <p:cNvSpPr txBox="1"/>
          <p:nvPr/>
        </p:nvSpPr>
        <p:spPr>
          <a:xfrm>
            <a:off x="5902775" y="704075"/>
            <a:ext cx="1548600" cy="9543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this is fine</a:t>
            </a:r>
            <a:endParaRPr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9A0FE"/>
        </a:solidFill>
      </p:bgPr>
    </p:bg>
    <p:spTree>
      <p:nvGrpSpPr>
        <p:cNvPr id="189" name="Shape 189"/>
        <p:cNvGrpSpPr/>
        <p:nvPr/>
      </p:nvGrpSpPr>
      <p:grpSpPr>
        <a:xfrm>
          <a:off x="0" y="0"/>
          <a:ext cx="0" cy="0"/>
          <a:chOff x="0" y="0"/>
          <a:chExt cx="0" cy="0"/>
        </a:xfrm>
      </p:grpSpPr>
      <p:pic>
        <p:nvPicPr>
          <p:cNvPr id="190" name="Google Shape;190;p27"/>
          <p:cNvPicPr preferRelativeResize="0"/>
          <p:nvPr/>
        </p:nvPicPr>
        <p:blipFill>
          <a:blip r:embed="rId3">
            <a:alphaModFix/>
          </a:blip>
          <a:stretch>
            <a:fillRect/>
          </a:stretch>
        </p:blipFill>
        <p:spPr>
          <a:xfrm rot="-4403954">
            <a:off x="1918512" y="-1920162"/>
            <a:ext cx="6932153" cy="8110297"/>
          </a:xfrm>
          <a:prstGeom prst="rect">
            <a:avLst/>
          </a:prstGeom>
          <a:noFill/>
          <a:ln>
            <a:noFill/>
          </a:ln>
        </p:spPr>
      </p:pic>
      <p:sp>
        <p:nvSpPr>
          <p:cNvPr id="191" name="Google Shape;191;p27"/>
          <p:cNvSpPr/>
          <p:nvPr/>
        </p:nvSpPr>
        <p:spPr>
          <a:xfrm rot="1022728">
            <a:off x="6087722" y="-30001"/>
            <a:ext cx="1169786" cy="5023071"/>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27"/>
          <p:cNvPicPr preferRelativeResize="0"/>
          <p:nvPr/>
        </p:nvPicPr>
        <p:blipFill>
          <a:blip r:embed="rId4">
            <a:alphaModFix/>
          </a:blip>
          <a:stretch>
            <a:fillRect/>
          </a:stretch>
        </p:blipFill>
        <p:spPr>
          <a:xfrm rot="-4460283">
            <a:off x="1725088" y="47934"/>
            <a:ext cx="1890170" cy="3806362"/>
          </a:xfrm>
          <a:prstGeom prst="rect">
            <a:avLst/>
          </a:prstGeom>
          <a:noFill/>
          <a:ln>
            <a:noFill/>
          </a:ln>
        </p:spPr>
      </p:pic>
      <p:pic>
        <p:nvPicPr>
          <p:cNvPr id="193" name="Google Shape;193;p27"/>
          <p:cNvPicPr preferRelativeResize="0"/>
          <p:nvPr/>
        </p:nvPicPr>
        <p:blipFill>
          <a:blip r:embed="rId5">
            <a:alphaModFix/>
          </a:blip>
          <a:stretch>
            <a:fillRect/>
          </a:stretch>
        </p:blipFill>
        <p:spPr>
          <a:xfrm>
            <a:off x="1967452" y="399175"/>
            <a:ext cx="4693947"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600" fill="hold"/>
                                        <p:tgtEl>
                                          <p:spTgt spid="192"/>
                                        </p:tgtEl>
                                        <p:attrNameLst>
                                          <p:attrName>r</p:attrName>
                                        </p:attrNameLst>
                                      </p:cBhvr>
                                    </p:animRot>
                                  </p:childTnLst>
                                </p:cTn>
                              </p:par>
                            </p:childTnLst>
                          </p:cTn>
                        </p:par>
                        <p:par>
                          <p:cTn fill="hold">
                            <p:stCondLst>
                              <p:cond delay="1600"/>
                            </p:stCondLst>
                            <p:childTnLst>
                              <p:par>
                                <p:cTn fill="hold" nodeType="afterEffect" presetClass="exit" presetID="2" presetSubtype="2">
                                  <p:stCondLst>
                                    <p:cond delay="0"/>
                                  </p:stCondLst>
                                  <p:childTnLst>
                                    <p:anim calcmode="lin" valueType="num">
                                      <p:cBhvr additive="base">
                                        <p:cTn dur="1600"/>
                                        <p:tgtEl>
                                          <p:spTgt spid="192"/>
                                        </p:tgtEl>
                                        <p:attrNameLst>
                                          <p:attrName>ppt_x</p:attrName>
                                        </p:attrNameLst>
                                      </p:cBhvr>
                                      <p:tavLst>
                                        <p:tav fmla="" tm="0">
                                          <p:val>
                                            <p:strVal val="#ppt_x"/>
                                          </p:val>
                                        </p:tav>
                                        <p:tav fmla="" tm="100000">
                                          <p:val>
                                            <p:strVal val="#ppt_x+1"/>
                                          </p:val>
                                        </p:tav>
                                      </p:tavLst>
                                    </p:anim>
                                    <p:set>
                                      <p:cBhvr>
                                        <p:cTn dur="1" fill="hold">
                                          <p:stCondLst>
                                            <p:cond delay="1600"/>
                                          </p:stCondLst>
                                        </p:cTn>
                                        <p:tgtEl>
                                          <p:spTgt spid="19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1"/>
                                        </p:tgtEl>
                                      </p:cBhvr>
                                    </p:animEffect>
                                    <p:set>
                                      <p:cBhvr>
                                        <p:cTn dur="1" fill="hold">
                                          <p:stCondLst>
                                            <p:cond delay="1000"/>
                                          </p:stCondLst>
                                        </p:cTn>
                                        <p:tgtEl>
                                          <p:spTgt spid="19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0"/>
                                        </p:tgtEl>
                                      </p:cBhvr>
                                    </p:animEffect>
                                    <p:set>
                                      <p:cBhvr>
                                        <p:cTn dur="1" fill="hold">
                                          <p:stCondLst>
                                            <p:cond delay="1000"/>
                                          </p:stCondLst>
                                        </p:cTn>
                                        <p:tgtEl>
                                          <p:spTgt spid="1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300"/>
                                        <p:tgtEl>
                                          <p:spTgt spid="1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102D"/>
        </a:solidFill>
      </p:bgPr>
    </p:bg>
    <p:spTree>
      <p:nvGrpSpPr>
        <p:cNvPr id="197" name="Shape 197"/>
        <p:cNvGrpSpPr/>
        <p:nvPr/>
      </p:nvGrpSpPr>
      <p:grpSpPr>
        <a:xfrm>
          <a:off x="0" y="0"/>
          <a:ext cx="0" cy="0"/>
          <a:chOff x="0" y="0"/>
          <a:chExt cx="0" cy="0"/>
        </a:xfrm>
      </p:grpSpPr>
      <p:pic>
        <p:nvPicPr>
          <p:cNvPr id="198" name="Google Shape;198;p28"/>
          <p:cNvPicPr preferRelativeResize="0"/>
          <p:nvPr/>
        </p:nvPicPr>
        <p:blipFill>
          <a:blip r:embed="rId3">
            <a:alphaModFix/>
          </a:blip>
          <a:stretch>
            <a:fillRect/>
          </a:stretch>
        </p:blipFill>
        <p:spPr>
          <a:xfrm>
            <a:off x="1571275" y="0"/>
            <a:ext cx="5582326" cy="5582326"/>
          </a:xfrm>
          <a:prstGeom prst="rect">
            <a:avLst/>
          </a:prstGeom>
          <a:noFill/>
          <a:ln>
            <a:noFill/>
          </a:ln>
        </p:spPr>
      </p:pic>
      <p:sp>
        <p:nvSpPr>
          <p:cNvPr id="199" name="Google Shape;199;p28"/>
          <p:cNvSpPr/>
          <p:nvPr/>
        </p:nvSpPr>
        <p:spPr>
          <a:xfrm>
            <a:off x="3393150" y="1849950"/>
            <a:ext cx="690900" cy="721800"/>
          </a:xfrm>
          <a:prstGeom prst="ellipse">
            <a:avLst/>
          </a:prstGeom>
          <a:solidFill>
            <a:schemeClr val="dk1"/>
          </a:solid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28"/>
          <p:cNvPicPr preferRelativeResize="0"/>
          <p:nvPr/>
        </p:nvPicPr>
        <p:blipFill>
          <a:blip r:embed="rId4">
            <a:alphaModFix/>
          </a:blip>
          <a:stretch>
            <a:fillRect/>
          </a:stretch>
        </p:blipFill>
        <p:spPr>
          <a:xfrm>
            <a:off x="3208899" y="1301837"/>
            <a:ext cx="2978652" cy="29786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700"/>
                                        <p:tgtEl>
                                          <p:spTgt spid="200"/>
                                        </p:tgtEl>
                                        <p:attrNameLst>
                                          <p:attrName>ppt_x</p:attrName>
                                        </p:attrNameLst>
                                      </p:cBhvr>
                                      <p:tavLst>
                                        <p:tav fmla="" tm="0">
                                          <p:val>
                                            <p:strVal val="#ppt_x+1"/>
                                          </p:val>
                                        </p:tav>
                                        <p:tav fmla="" tm="100000">
                                          <p:val>
                                            <p:strVal val="#ppt_x"/>
                                          </p:val>
                                        </p:tav>
                                      </p:tavLst>
                                    </p:anim>
                                  </p:childTnLst>
                                </p:cTn>
                              </p:par>
                            </p:childTnLst>
                          </p:cTn>
                        </p:par>
                        <p:par>
                          <p:cTn fill="hold">
                            <p:stCondLst>
                              <p:cond delay="700"/>
                            </p:stCondLst>
                            <p:childTnLst>
                              <p:par>
                                <p:cTn fill="hold" nodeType="afterEffect" presetClass="exit" presetID="2" presetSubtype="8">
                                  <p:stCondLst>
                                    <p:cond delay="0"/>
                                  </p:stCondLst>
                                  <p:childTnLst>
                                    <p:anim calcmode="lin" valueType="num">
                                      <p:cBhvr additive="base">
                                        <p:cTn dur="800"/>
                                        <p:tgtEl>
                                          <p:spTgt spid="200"/>
                                        </p:tgtEl>
                                        <p:attrNameLst>
                                          <p:attrName>ppt_x</p:attrName>
                                        </p:attrNameLst>
                                      </p:cBhvr>
                                      <p:tavLst>
                                        <p:tav fmla="" tm="0">
                                          <p:val>
                                            <p:strVal val="#ppt_x"/>
                                          </p:val>
                                        </p:tav>
                                        <p:tav fmla="" tm="100000">
                                          <p:val>
                                            <p:strVal val="#ppt_x-1"/>
                                          </p:val>
                                        </p:tav>
                                      </p:tavLst>
                                    </p:anim>
                                    <p:set>
                                      <p:cBhvr>
                                        <p:cTn dur="1" fill="hold">
                                          <p:stCondLst>
                                            <p:cond delay="800"/>
                                          </p:stCondLst>
                                        </p:cTn>
                                        <p:tgtEl>
                                          <p:spTgt spid="20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EFFF"/>
        </a:solidFill>
      </p:bgPr>
    </p:bg>
    <p:spTree>
      <p:nvGrpSpPr>
        <p:cNvPr id="204" name="Shape 204"/>
        <p:cNvGrpSpPr/>
        <p:nvPr/>
      </p:nvGrpSpPr>
      <p:grpSpPr>
        <a:xfrm>
          <a:off x="0" y="0"/>
          <a:ext cx="0" cy="0"/>
          <a:chOff x="0" y="0"/>
          <a:chExt cx="0" cy="0"/>
        </a:xfrm>
      </p:grpSpPr>
      <p:pic>
        <p:nvPicPr>
          <p:cNvPr id="205" name="Google Shape;205;p29"/>
          <p:cNvPicPr preferRelativeResize="0"/>
          <p:nvPr/>
        </p:nvPicPr>
        <p:blipFill>
          <a:blip r:embed="rId3">
            <a:alphaModFix/>
          </a:blip>
          <a:stretch>
            <a:fillRect/>
          </a:stretch>
        </p:blipFill>
        <p:spPr>
          <a:xfrm>
            <a:off x="2209800" y="152400"/>
            <a:ext cx="4838702" cy="4838702"/>
          </a:xfrm>
          <a:prstGeom prst="rect">
            <a:avLst/>
          </a:prstGeom>
          <a:noFill/>
          <a:ln>
            <a:noFill/>
          </a:ln>
        </p:spPr>
      </p:pic>
      <p:sp>
        <p:nvSpPr>
          <p:cNvPr id="206" name="Google Shape;206;p29"/>
          <p:cNvSpPr/>
          <p:nvPr/>
        </p:nvSpPr>
        <p:spPr>
          <a:xfrm>
            <a:off x="2724150" y="1771650"/>
            <a:ext cx="705000" cy="609600"/>
          </a:xfrm>
          <a:prstGeom prst="rect">
            <a:avLst/>
          </a:prstGeom>
          <a:solidFill>
            <a:srgbClr val="BC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a:off x="5467350" y="1524000"/>
            <a:ext cx="705000" cy="609600"/>
          </a:xfrm>
          <a:prstGeom prst="rect">
            <a:avLst/>
          </a:prstGeom>
          <a:solidFill>
            <a:srgbClr val="BC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a:off x="6858000" y="68850"/>
            <a:ext cx="509400" cy="5012700"/>
          </a:xfrm>
          <a:prstGeom prst="rect">
            <a:avLst/>
          </a:prstGeom>
          <a:solidFill>
            <a:srgbClr val="BC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p:nvPr/>
        </p:nvSpPr>
        <p:spPr>
          <a:xfrm rot="-5400000">
            <a:off x="4456050" y="2238900"/>
            <a:ext cx="509400" cy="5175900"/>
          </a:xfrm>
          <a:prstGeom prst="rect">
            <a:avLst/>
          </a:prstGeom>
          <a:solidFill>
            <a:srgbClr val="BC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6"/>
                                        </p:tgtEl>
                                      </p:cBhvr>
                                    </p:animEffect>
                                    <p:set>
                                      <p:cBhvr>
                                        <p:cTn dur="1" fill="hold">
                                          <p:stCondLst>
                                            <p:cond delay="1000"/>
                                          </p:stCondLst>
                                        </p:cTn>
                                        <p:tgtEl>
                                          <p:spTgt spid="20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7"/>
                                        </p:tgtEl>
                                      </p:cBhvr>
                                    </p:animEffect>
                                    <p:set>
                                      <p:cBhvr>
                                        <p:cTn dur="1" fill="hold">
                                          <p:stCondLst>
                                            <p:cond delay="1000"/>
                                          </p:stCondLst>
                                        </p:cTn>
                                        <p:tgtEl>
                                          <p:spTgt spid="2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1B47"/>
        </a:solidFill>
      </p:bgPr>
    </p:bg>
    <p:spTree>
      <p:nvGrpSpPr>
        <p:cNvPr id="213" name="Shape 213"/>
        <p:cNvGrpSpPr/>
        <p:nvPr/>
      </p:nvGrpSpPr>
      <p:grpSpPr>
        <a:xfrm>
          <a:off x="0" y="0"/>
          <a:ext cx="0" cy="0"/>
          <a:chOff x="0" y="0"/>
          <a:chExt cx="0" cy="0"/>
        </a:xfrm>
      </p:grpSpPr>
      <p:sp>
        <p:nvSpPr>
          <p:cNvPr id="214" name="Google Shape;214;p30"/>
          <p:cNvSpPr txBox="1"/>
          <p:nvPr>
            <p:ph idx="1" type="body"/>
          </p:nvPr>
        </p:nvSpPr>
        <p:spPr>
          <a:xfrm>
            <a:off x="5773675" y="2360875"/>
            <a:ext cx="2722200" cy="564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lang="en" sz="3365">
                <a:solidFill>
                  <a:srgbClr val="FFFFFF"/>
                </a:solidFill>
                <a:latin typeface="Francois One"/>
                <a:ea typeface="Francois One"/>
                <a:cs typeface="Francois One"/>
                <a:sym typeface="Francois One"/>
              </a:rPr>
              <a:t>ASSESSMENT</a:t>
            </a:r>
            <a:endParaRPr sz="3365">
              <a:solidFill>
                <a:srgbClr val="FFFFFF"/>
              </a:solidFill>
              <a:latin typeface="Francois One"/>
              <a:ea typeface="Francois One"/>
              <a:cs typeface="Francois One"/>
              <a:sym typeface="Francois One"/>
            </a:endParaRPr>
          </a:p>
        </p:txBody>
      </p:sp>
      <p:pic>
        <p:nvPicPr>
          <p:cNvPr id="215" name="Google Shape;215;p30"/>
          <p:cNvPicPr preferRelativeResize="0"/>
          <p:nvPr/>
        </p:nvPicPr>
        <p:blipFill>
          <a:blip r:embed="rId3">
            <a:alphaModFix/>
          </a:blip>
          <a:stretch>
            <a:fillRect/>
          </a:stretch>
        </p:blipFill>
        <p:spPr>
          <a:xfrm>
            <a:off x="0" y="0"/>
            <a:ext cx="5143501" cy="5143501"/>
          </a:xfrm>
          <a:prstGeom prst="rect">
            <a:avLst/>
          </a:prstGeom>
          <a:noFill/>
          <a:ln>
            <a:noFill/>
          </a:ln>
        </p:spPr>
      </p:pic>
      <p:sp>
        <p:nvSpPr>
          <p:cNvPr id="216" name="Google Shape;216;p30"/>
          <p:cNvSpPr txBox="1"/>
          <p:nvPr>
            <p:ph idx="1" type="body"/>
          </p:nvPr>
        </p:nvSpPr>
        <p:spPr>
          <a:xfrm>
            <a:off x="6230575" y="1628000"/>
            <a:ext cx="2265300" cy="564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b="1" lang="en" sz="2265">
                <a:solidFill>
                  <a:srgbClr val="FEE384"/>
                </a:solidFill>
                <a:latin typeface="Francois One"/>
                <a:ea typeface="Francois One"/>
                <a:cs typeface="Francois One"/>
                <a:sym typeface="Francois One"/>
              </a:rPr>
              <a:t>CHAPTER 3</a:t>
            </a:r>
            <a:endParaRPr b="1" sz="2265">
              <a:solidFill>
                <a:srgbClr val="FEE384"/>
              </a:solidFill>
              <a:latin typeface="Francois One"/>
              <a:ea typeface="Francois One"/>
              <a:cs typeface="Francois One"/>
              <a:sym typeface="Francois One"/>
            </a:endParaRPr>
          </a:p>
        </p:txBody>
      </p:sp>
      <p:sp>
        <p:nvSpPr>
          <p:cNvPr id="217" name="Google Shape;217;p30"/>
          <p:cNvSpPr/>
          <p:nvPr/>
        </p:nvSpPr>
        <p:spPr>
          <a:xfrm flipH="1" rot="10800000">
            <a:off x="377225" y="4877675"/>
            <a:ext cx="1093500" cy="390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flipH="1" rot="10800000">
            <a:off x="1596425" y="4877675"/>
            <a:ext cx="1093500" cy="3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0"/>
          <p:cNvSpPr/>
          <p:nvPr/>
        </p:nvSpPr>
        <p:spPr>
          <a:xfrm flipH="1" rot="10800000">
            <a:off x="28156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p:nvPr/>
        </p:nvSpPr>
        <p:spPr>
          <a:xfrm flipH="1" rot="10800000">
            <a:off x="40348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a:off x="39091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p:nvPr/>
        </p:nvSpPr>
        <p:spPr>
          <a:xfrm flipH="1" rot="10800000">
            <a:off x="51457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flipH="1" rot="10800000">
            <a:off x="63649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51283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flipH="1" rot="10800000">
            <a:off x="75841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a:off x="74584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a:off x="62392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p:nvPr/>
        </p:nvSpPr>
        <p:spPr>
          <a:xfrm>
            <a:off x="14707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30"/>
          <p:cNvPicPr preferRelativeResize="0"/>
          <p:nvPr/>
        </p:nvPicPr>
        <p:blipFill rotWithShape="1">
          <a:blip r:embed="rId4">
            <a:alphaModFix/>
          </a:blip>
          <a:srcRect b="27560" l="11418" r="11217" t="23952"/>
          <a:stretch/>
        </p:blipFill>
        <p:spPr>
          <a:xfrm flipH="1" rot="1230771">
            <a:off x="2569797" y="4762041"/>
            <a:ext cx="446765" cy="279984"/>
          </a:xfrm>
          <a:prstGeom prst="rect">
            <a:avLst/>
          </a:prstGeom>
          <a:noFill/>
          <a:ln>
            <a:noFill/>
          </a:ln>
        </p:spPr>
      </p:pic>
      <p:sp>
        <p:nvSpPr>
          <p:cNvPr id="230" name="Google Shape;230;p30"/>
          <p:cNvSpPr/>
          <p:nvPr/>
        </p:nvSpPr>
        <p:spPr>
          <a:xfrm>
            <a:off x="327725" y="4825650"/>
            <a:ext cx="143100" cy="1431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0"/>
          <p:cNvSpPr/>
          <p:nvPr/>
        </p:nvSpPr>
        <p:spPr>
          <a:xfrm>
            <a:off x="86014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DBFF"/>
        </a:solidFill>
      </p:bgPr>
    </p:bg>
    <p:spTree>
      <p:nvGrpSpPr>
        <p:cNvPr id="235" name="Shape 235"/>
        <p:cNvGrpSpPr/>
        <p:nvPr/>
      </p:nvGrpSpPr>
      <p:grpSpPr>
        <a:xfrm>
          <a:off x="0" y="0"/>
          <a:ext cx="0" cy="0"/>
          <a:chOff x="0" y="0"/>
          <a:chExt cx="0" cy="0"/>
        </a:xfrm>
      </p:grpSpPr>
      <p:pic>
        <p:nvPicPr>
          <p:cNvPr id="236" name="Google Shape;236;p31"/>
          <p:cNvPicPr preferRelativeResize="0"/>
          <p:nvPr/>
        </p:nvPicPr>
        <p:blipFill>
          <a:blip r:embed="rId3">
            <a:alphaModFix/>
          </a:blip>
          <a:stretch>
            <a:fillRect/>
          </a:stretch>
        </p:blipFill>
        <p:spPr>
          <a:xfrm>
            <a:off x="4422300" y="598725"/>
            <a:ext cx="4953001" cy="4953001"/>
          </a:xfrm>
          <a:prstGeom prst="rect">
            <a:avLst/>
          </a:prstGeom>
          <a:noFill/>
          <a:ln>
            <a:noFill/>
          </a:ln>
        </p:spPr>
      </p:pic>
      <p:sp>
        <p:nvSpPr>
          <p:cNvPr id="237" name="Google Shape;237;p31"/>
          <p:cNvSpPr/>
          <p:nvPr/>
        </p:nvSpPr>
        <p:spPr>
          <a:xfrm rot="-5400000">
            <a:off x="4804738" y="2642280"/>
            <a:ext cx="299700" cy="245100"/>
          </a:xfrm>
          <a:prstGeom prst="arc">
            <a:avLst>
              <a:gd fmla="val 16200000" name="adj1"/>
              <a:gd fmla="val 0" name="adj2"/>
            </a:avLst>
          </a:prstGeom>
          <a:noFill/>
          <a:ln cap="flat" cmpd="sng" w="38100">
            <a:solidFill>
              <a:srgbClr val="FEE38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1"/>
          <p:cNvSpPr/>
          <p:nvPr/>
        </p:nvSpPr>
        <p:spPr>
          <a:xfrm rot="-5398352">
            <a:off x="4545109" y="2434264"/>
            <a:ext cx="625800" cy="517500"/>
          </a:xfrm>
          <a:prstGeom prst="arc">
            <a:avLst>
              <a:gd fmla="val 16200000" name="adj1"/>
              <a:gd fmla="val 0" name="adj2"/>
            </a:avLst>
          </a:prstGeom>
          <a:noFill/>
          <a:ln cap="flat" cmpd="sng" w="76200">
            <a:solidFill>
              <a:srgbClr val="FEE38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1"/>
          <p:cNvSpPr/>
          <p:nvPr/>
        </p:nvSpPr>
        <p:spPr>
          <a:xfrm rot="-5947026">
            <a:off x="4313683" y="1945932"/>
            <a:ext cx="1088653" cy="1224434"/>
          </a:xfrm>
          <a:prstGeom prst="arc">
            <a:avLst>
              <a:gd fmla="val 16200000" name="adj1"/>
              <a:gd fmla="val 0" name="adj2"/>
            </a:avLst>
          </a:prstGeom>
          <a:noFill/>
          <a:ln cap="flat" cmpd="sng" w="114300">
            <a:solidFill>
              <a:srgbClr val="FEE38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1"/>
          <p:cNvSpPr/>
          <p:nvPr/>
        </p:nvSpPr>
        <p:spPr>
          <a:xfrm rot="-5946865">
            <a:off x="3977808" y="1591092"/>
            <a:ext cx="1518877" cy="1708122"/>
          </a:xfrm>
          <a:prstGeom prst="arc">
            <a:avLst>
              <a:gd fmla="val 16200000" name="adj1"/>
              <a:gd fmla="val 0" name="adj2"/>
            </a:avLst>
          </a:prstGeom>
          <a:noFill/>
          <a:ln cap="flat" cmpd="sng" w="114300">
            <a:solidFill>
              <a:srgbClr val="FEE38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p31"/>
          <p:cNvPicPr preferRelativeResize="0"/>
          <p:nvPr/>
        </p:nvPicPr>
        <p:blipFill rotWithShape="1">
          <a:blip r:embed="rId4">
            <a:alphaModFix/>
          </a:blip>
          <a:srcRect b="13464" l="0" r="0" t="0"/>
          <a:stretch/>
        </p:blipFill>
        <p:spPr>
          <a:xfrm flipH="1">
            <a:off x="557349" y="193075"/>
            <a:ext cx="5143501" cy="4451052"/>
          </a:xfrm>
          <a:prstGeom prst="rect">
            <a:avLst/>
          </a:prstGeom>
          <a:noFill/>
          <a:ln>
            <a:noFill/>
          </a:ln>
        </p:spPr>
      </p:pic>
      <p:pic>
        <p:nvPicPr>
          <p:cNvPr id="242" name="Google Shape;242;p31"/>
          <p:cNvPicPr preferRelativeResize="0"/>
          <p:nvPr/>
        </p:nvPicPr>
        <p:blipFill>
          <a:blip r:embed="rId5">
            <a:alphaModFix/>
          </a:blip>
          <a:stretch>
            <a:fillRect/>
          </a:stretch>
        </p:blipFill>
        <p:spPr>
          <a:xfrm>
            <a:off x="1313931" y="2472925"/>
            <a:ext cx="2459725" cy="20609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300"/>
                                        <p:tgtEl>
                                          <p:spTgt spid="237"/>
                                        </p:tgtEl>
                                        <p:attrNameLst>
                                          <p:attrName>ppt_w</p:attrName>
                                        </p:attrNameLst>
                                      </p:cBhvr>
                                      <p:tavLst>
                                        <p:tav fmla="" tm="0">
                                          <p:val>
                                            <p:strVal val="0"/>
                                          </p:val>
                                        </p:tav>
                                        <p:tav fmla="" tm="100000">
                                          <p:val>
                                            <p:strVal val="#ppt_w"/>
                                          </p:val>
                                        </p:tav>
                                      </p:tavLst>
                                    </p:anim>
                                    <p:anim calcmode="lin" valueType="num">
                                      <p:cBhvr additive="base">
                                        <p:cTn dur="300"/>
                                        <p:tgtEl>
                                          <p:spTgt spid="237"/>
                                        </p:tgtEl>
                                        <p:attrNameLst>
                                          <p:attrName>ppt_h</p:attrName>
                                        </p:attrNameLst>
                                      </p:cBhvr>
                                      <p:tavLst>
                                        <p:tav fmla="" tm="0">
                                          <p:val>
                                            <p:strVal val="0"/>
                                          </p:val>
                                        </p:tav>
                                        <p:tav fmla="" tm="100000">
                                          <p:val>
                                            <p:strVal val="#ppt_h"/>
                                          </p:val>
                                        </p:tav>
                                      </p:tavLst>
                                    </p:anim>
                                  </p:childTnLst>
                                </p:cTn>
                              </p:par>
                            </p:childTnLst>
                          </p:cTn>
                        </p:par>
                        <p:par>
                          <p:cTn fill="hold">
                            <p:stCondLst>
                              <p:cond delay="300"/>
                            </p:stCondLst>
                            <p:childTnLst>
                              <p:par>
                                <p:cTn fill="hold" nodeType="afterEffect" presetClass="entr" presetID="23" presetSubtype="16">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400"/>
                                        <p:tgtEl>
                                          <p:spTgt spid="238"/>
                                        </p:tgtEl>
                                        <p:attrNameLst>
                                          <p:attrName>ppt_w</p:attrName>
                                        </p:attrNameLst>
                                      </p:cBhvr>
                                      <p:tavLst>
                                        <p:tav fmla="" tm="0">
                                          <p:val>
                                            <p:strVal val="0"/>
                                          </p:val>
                                        </p:tav>
                                        <p:tav fmla="" tm="100000">
                                          <p:val>
                                            <p:strVal val="#ppt_w"/>
                                          </p:val>
                                        </p:tav>
                                      </p:tavLst>
                                    </p:anim>
                                    <p:anim calcmode="lin" valueType="num">
                                      <p:cBhvr additive="base">
                                        <p:cTn dur="400"/>
                                        <p:tgtEl>
                                          <p:spTgt spid="238"/>
                                        </p:tgtEl>
                                        <p:attrNameLst>
                                          <p:attrName>ppt_h</p:attrName>
                                        </p:attrNameLst>
                                      </p:cBhvr>
                                      <p:tavLst>
                                        <p:tav fmla="" tm="0">
                                          <p:val>
                                            <p:strVal val="0"/>
                                          </p:val>
                                        </p:tav>
                                        <p:tav fmla="" tm="100000">
                                          <p:val>
                                            <p:strVal val="#ppt_h"/>
                                          </p:val>
                                        </p:tav>
                                      </p:tavLst>
                                    </p:anim>
                                  </p:childTnLst>
                                </p:cTn>
                              </p:par>
                            </p:childTnLst>
                          </p:cTn>
                        </p:par>
                        <p:par>
                          <p:cTn fill="hold">
                            <p:stCondLst>
                              <p:cond delay="700"/>
                            </p:stCondLst>
                            <p:childTnLst>
                              <p:par>
                                <p:cTn fill="hold" nodeType="afterEffect" presetClass="entr" presetID="23" presetSubtype="16">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400"/>
                                        <p:tgtEl>
                                          <p:spTgt spid="239"/>
                                        </p:tgtEl>
                                        <p:attrNameLst>
                                          <p:attrName>ppt_w</p:attrName>
                                        </p:attrNameLst>
                                      </p:cBhvr>
                                      <p:tavLst>
                                        <p:tav fmla="" tm="0">
                                          <p:val>
                                            <p:strVal val="0"/>
                                          </p:val>
                                        </p:tav>
                                        <p:tav fmla="" tm="100000">
                                          <p:val>
                                            <p:strVal val="#ppt_w"/>
                                          </p:val>
                                        </p:tav>
                                      </p:tavLst>
                                    </p:anim>
                                    <p:anim calcmode="lin" valueType="num">
                                      <p:cBhvr additive="base">
                                        <p:cTn dur="400"/>
                                        <p:tgtEl>
                                          <p:spTgt spid="239"/>
                                        </p:tgtEl>
                                        <p:attrNameLst>
                                          <p:attrName>ppt_h</p:attrName>
                                        </p:attrNameLst>
                                      </p:cBhvr>
                                      <p:tavLst>
                                        <p:tav fmla="" tm="0">
                                          <p:val>
                                            <p:strVal val="0"/>
                                          </p:val>
                                        </p:tav>
                                        <p:tav fmla="" tm="100000">
                                          <p:val>
                                            <p:strVal val="#ppt_h"/>
                                          </p:val>
                                        </p:tav>
                                      </p:tavLst>
                                    </p:anim>
                                  </p:childTnLst>
                                </p:cTn>
                              </p:par>
                            </p:childTnLst>
                          </p:cTn>
                        </p:par>
                        <p:par>
                          <p:cTn fill="hold">
                            <p:stCondLst>
                              <p:cond delay="1100"/>
                            </p:stCondLst>
                            <p:childTnLst>
                              <p:par>
                                <p:cTn fill="hold" nodeType="afterEffect" presetClass="entr" presetID="23" presetSubtype="16">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400"/>
                                        <p:tgtEl>
                                          <p:spTgt spid="240"/>
                                        </p:tgtEl>
                                        <p:attrNameLst>
                                          <p:attrName>ppt_w</p:attrName>
                                        </p:attrNameLst>
                                      </p:cBhvr>
                                      <p:tavLst>
                                        <p:tav fmla="" tm="0">
                                          <p:val>
                                            <p:strVal val="0"/>
                                          </p:val>
                                        </p:tav>
                                        <p:tav fmla="" tm="100000">
                                          <p:val>
                                            <p:strVal val="#ppt_w"/>
                                          </p:val>
                                        </p:tav>
                                      </p:tavLst>
                                    </p:anim>
                                    <p:anim calcmode="lin" valueType="num">
                                      <p:cBhvr additive="base">
                                        <p:cTn dur="400"/>
                                        <p:tgtEl>
                                          <p:spTgt spid="240"/>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500"/>
                                        <p:tgtEl>
                                          <p:spTgt spid="241"/>
                                        </p:tgtEl>
                                        <p:attrNameLst>
                                          <p:attrName>ppt_w</p:attrName>
                                        </p:attrNameLst>
                                      </p:cBhvr>
                                      <p:tavLst>
                                        <p:tav fmla="" tm="0">
                                          <p:val>
                                            <p:strVal val="0"/>
                                          </p:val>
                                        </p:tav>
                                        <p:tav fmla="" tm="100000">
                                          <p:val>
                                            <p:strVal val="#ppt_w"/>
                                          </p:val>
                                        </p:tav>
                                      </p:tavLst>
                                    </p:anim>
                                    <p:anim calcmode="lin" valueType="num">
                                      <p:cBhvr additive="base">
                                        <p:cTn dur="500"/>
                                        <p:tgtEl>
                                          <p:spTgt spid="24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7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C0FF"/>
        </a:solidFill>
      </p:bgPr>
    </p:bg>
    <p:spTree>
      <p:nvGrpSpPr>
        <p:cNvPr id="64"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1656685" y="91050"/>
            <a:ext cx="5601388" cy="4961399"/>
          </a:xfrm>
          <a:prstGeom prst="rect">
            <a:avLst/>
          </a:prstGeom>
          <a:noFill/>
          <a:ln>
            <a:noFill/>
          </a:ln>
        </p:spPr>
      </p:pic>
      <p:sp>
        <p:nvSpPr>
          <p:cNvPr id="66" name="Google Shape;66;p14"/>
          <p:cNvSpPr txBox="1"/>
          <p:nvPr/>
        </p:nvSpPr>
        <p:spPr>
          <a:xfrm>
            <a:off x="507225" y="672700"/>
            <a:ext cx="202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Syncopate"/>
                <a:ea typeface="Syncopate"/>
                <a:cs typeface="Syncopate"/>
                <a:sym typeface="Syncopate"/>
              </a:rPr>
              <a:t>Annie Lydens</a:t>
            </a:r>
            <a:endParaRPr b="1" sz="2200">
              <a:latin typeface="Syncopate"/>
              <a:ea typeface="Syncopate"/>
              <a:cs typeface="Syncopate"/>
              <a:sym typeface="Syncopate"/>
            </a:endParaRPr>
          </a:p>
        </p:txBody>
      </p:sp>
      <p:sp>
        <p:nvSpPr>
          <p:cNvPr id="67" name="Google Shape;67;p14"/>
          <p:cNvSpPr txBox="1"/>
          <p:nvPr/>
        </p:nvSpPr>
        <p:spPr>
          <a:xfrm>
            <a:off x="6655650" y="672700"/>
            <a:ext cx="202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Syncopate"/>
                <a:ea typeface="Syncopate"/>
                <a:cs typeface="Syncopate"/>
                <a:sym typeface="Syncopate"/>
              </a:rPr>
              <a:t>Jenny Allar</a:t>
            </a:r>
            <a:endParaRPr b="1" sz="2200">
              <a:latin typeface="Syncopate"/>
              <a:ea typeface="Syncopate"/>
              <a:cs typeface="Syncopate"/>
              <a:sym typeface="Syncopat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B591"/>
        </a:solidFill>
      </p:bgPr>
    </p:bg>
    <p:spTree>
      <p:nvGrpSpPr>
        <p:cNvPr id="246" name="Shape 246"/>
        <p:cNvGrpSpPr/>
        <p:nvPr/>
      </p:nvGrpSpPr>
      <p:grpSpPr>
        <a:xfrm>
          <a:off x="0" y="0"/>
          <a:ext cx="0" cy="0"/>
          <a:chOff x="0" y="0"/>
          <a:chExt cx="0" cy="0"/>
        </a:xfrm>
      </p:grpSpPr>
      <p:pic>
        <p:nvPicPr>
          <p:cNvPr id="247" name="Google Shape;247;p32"/>
          <p:cNvPicPr preferRelativeResize="0"/>
          <p:nvPr/>
        </p:nvPicPr>
        <p:blipFill>
          <a:blip r:embed="rId3">
            <a:alphaModFix/>
          </a:blip>
          <a:stretch>
            <a:fillRect/>
          </a:stretch>
        </p:blipFill>
        <p:spPr>
          <a:xfrm>
            <a:off x="2152650" y="152400"/>
            <a:ext cx="4838702" cy="48387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EDFA"/>
        </a:solidFill>
      </p:bgPr>
    </p:bg>
    <p:spTree>
      <p:nvGrpSpPr>
        <p:cNvPr id="251" name="Shape 251"/>
        <p:cNvGrpSpPr/>
        <p:nvPr/>
      </p:nvGrpSpPr>
      <p:grpSpPr>
        <a:xfrm>
          <a:off x="0" y="0"/>
          <a:ext cx="0" cy="0"/>
          <a:chOff x="0" y="0"/>
          <a:chExt cx="0" cy="0"/>
        </a:xfrm>
      </p:grpSpPr>
      <p:sp>
        <p:nvSpPr>
          <p:cNvPr id="252" name="Google Shape;252;p33"/>
          <p:cNvSpPr txBox="1"/>
          <p:nvPr>
            <p:ph idx="1" type="body"/>
          </p:nvPr>
        </p:nvSpPr>
        <p:spPr>
          <a:xfrm>
            <a:off x="3835600" y="274700"/>
            <a:ext cx="4916100" cy="3486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sz="2965" u="sng">
              <a:solidFill>
                <a:srgbClr val="111111"/>
              </a:solidFill>
              <a:latin typeface="Francois One"/>
              <a:ea typeface="Francois One"/>
              <a:cs typeface="Francois One"/>
              <a:sym typeface="Francois One"/>
            </a:endParaRPr>
          </a:p>
          <a:p>
            <a:pPr indent="0" lvl="0" marL="0" rtl="0" algn="l">
              <a:lnSpc>
                <a:spcPct val="100000"/>
              </a:lnSpc>
              <a:spcBef>
                <a:spcPts val="0"/>
              </a:spcBef>
              <a:spcAft>
                <a:spcPts val="0"/>
              </a:spcAft>
              <a:buNone/>
            </a:pPr>
            <a:r>
              <a:rPr b="1" lang="en" sz="2965" u="sng">
                <a:solidFill>
                  <a:srgbClr val="111111"/>
                </a:solidFill>
                <a:latin typeface="Francois One"/>
                <a:ea typeface="Francois One"/>
                <a:cs typeface="Francois One"/>
                <a:sym typeface="Francois One"/>
              </a:rPr>
              <a:t>Mission:</a:t>
            </a:r>
            <a:r>
              <a:rPr b="1" lang="en" sz="2965">
                <a:solidFill>
                  <a:srgbClr val="111111"/>
                </a:solidFill>
                <a:latin typeface="Francois One"/>
                <a:ea typeface="Francois One"/>
                <a:cs typeface="Francois One"/>
                <a:sym typeface="Francois One"/>
              </a:rPr>
              <a:t> Assess &amp; Benchmark</a:t>
            </a:r>
            <a:endParaRPr b="1" sz="2965">
              <a:solidFill>
                <a:srgbClr val="111111"/>
              </a:solidFill>
              <a:latin typeface="Francois One"/>
              <a:ea typeface="Francois One"/>
              <a:cs typeface="Francois One"/>
              <a:sym typeface="Francois One"/>
            </a:endParaRPr>
          </a:p>
          <a:p>
            <a:pPr indent="0" lvl="0" marL="457200" rtl="0" algn="l">
              <a:spcBef>
                <a:spcPts val="0"/>
              </a:spcBef>
              <a:spcAft>
                <a:spcPts val="0"/>
              </a:spcAft>
              <a:buNone/>
            </a:pPr>
            <a:r>
              <a:t/>
            </a:r>
            <a:endParaRPr sz="2200">
              <a:solidFill>
                <a:srgbClr val="111111"/>
              </a:solidFill>
              <a:latin typeface="Francois One"/>
              <a:ea typeface="Francois One"/>
              <a:cs typeface="Francois One"/>
              <a:sym typeface="Francois One"/>
            </a:endParaRPr>
          </a:p>
          <a:p>
            <a:pPr indent="0" lvl="0" marL="0" rtl="0" algn="l">
              <a:spcBef>
                <a:spcPts val="1200"/>
              </a:spcBef>
              <a:spcAft>
                <a:spcPts val="1200"/>
              </a:spcAft>
              <a:buNone/>
            </a:pPr>
            <a:r>
              <a:t/>
            </a:r>
            <a:endParaRPr sz="2200">
              <a:solidFill>
                <a:srgbClr val="111111"/>
              </a:solidFill>
              <a:latin typeface="Francois One"/>
              <a:ea typeface="Francois One"/>
              <a:cs typeface="Francois One"/>
              <a:sym typeface="Francois One"/>
            </a:endParaRPr>
          </a:p>
        </p:txBody>
      </p:sp>
      <p:pic>
        <p:nvPicPr>
          <p:cNvPr id="253" name="Google Shape;253;p33"/>
          <p:cNvPicPr preferRelativeResize="0"/>
          <p:nvPr/>
        </p:nvPicPr>
        <p:blipFill>
          <a:blip r:embed="rId3">
            <a:alphaModFix/>
          </a:blip>
          <a:stretch>
            <a:fillRect/>
          </a:stretch>
        </p:blipFill>
        <p:spPr>
          <a:xfrm>
            <a:off x="-781050" y="-95250"/>
            <a:ext cx="5048248" cy="5048248"/>
          </a:xfrm>
          <a:prstGeom prst="rect">
            <a:avLst/>
          </a:prstGeom>
          <a:noFill/>
          <a:ln>
            <a:noFill/>
          </a:ln>
        </p:spPr>
      </p:pic>
      <p:pic>
        <p:nvPicPr>
          <p:cNvPr id="254" name="Google Shape;254;p33"/>
          <p:cNvPicPr preferRelativeResize="0"/>
          <p:nvPr/>
        </p:nvPicPr>
        <p:blipFill>
          <a:blip r:embed="rId4">
            <a:alphaModFix/>
          </a:blip>
          <a:stretch>
            <a:fillRect/>
          </a:stretch>
        </p:blipFill>
        <p:spPr>
          <a:xfrm>
            <a:off x="6195353" y="2447925"/>
            <a:ext cx="2482294" cy="2152650"/>
          </a:xfrm>
          <a:prstGeom prst="rect">
            <a:avLst/>
          </a:prstGeom>
          <a:noFill/>
          <a:ln>
            <a:noFill/>
          </a:ln>
        </p:spPr>
      </p:pic>
      <p:pic>
        <p:nvPicPr>
          <p:cNvPr id="255" name="Google Shape;255;p33"/>
          <p:cNvPicPr preferRelativeResize="0"/>
          <p:nvPr/>
        </p:nvPicPr>
        <p:blipFill>
          <a:blip r:embed="rId5">
            <a:alphaModFix/>
          </a:blip>
          <a:stretch>
            <a:fillRect/>
          </a:stretch>
        </p:blipFill>
        <p:spPr>
          <a:xfrm>
            <a:off x="3623600" y="2238375"/>
            <a:ext cx="2571750" cy="2571750"/>
          </a:xfrm>
          <a:prstGeom prst="rect">
            <a:avLst/>
          </a:prstGeom>
          <a:noFill/>
          <a:ln>
            <a:noFill/>
          </a:ln>
        </p:spPr>
      </p:pic>
      <p:sp>
        <p:nvSpPr>
          <p:cNvPr id="256" name="Google Shape;256;p33"/>
          <p:cNvSpPr txBox="1"/>
          <p:nvPr>
            <p:ph idx="1" type="body"/>
          </p:nvPr>
        </p:nvSpPr>
        <p:spPr>
          <a:xfrm>
            <a:off x="3835600" y="1350075"/>
            <a:ext cx="6448200" cy="17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565">
              <a:solidFill>
                <a:srgbClr val="111111"/>
              </a:solidFill>
              <a:latin typeface="Francois One"/>
              <a:ea typeface="Francois One"/>
              <a:cs typeface="Francois One"/>
              <a:sym typeface="Francois One"/>
            </a:endParaRPr>
          </a:p>
          <a:p>
            <a:pPr indent="-391477" lvl="0" marL="457200" rtl="0" algn="l">
              <a:spcBef>
                <a:spcPts val="1200"/>
              </a:spcBef>
              <a:spcAft>
                <a:spcPts val="0"/>
              </a:spcAft>
              <a:buClr>
                <a:srgbClr val="111111"/>
              </a:buClr>
              <a:buSzPts val="2565"/>
              <a:buFont typeface="Francois One"/>
              <a:buChar char="●"/>
            </a:pPr>
            <a:r>
              <a:rPr lang="en" sz="2565">
                <a:solidFill>
                  <a:srgbClr val="111111"/>
                </a:solidFill>
                <a:latin typeface="Francois One"/>
                <a:ea typeface="Francois One"/>
                <a:cs typeface="Francois One"/>
                <a:sym typeface="Francois One"/>
              </a:rPr>
              <a:t>Identify Code:test ratio</a:t>
            </a:r>
            <a:endParaRPr sz="2565">
              <a:solidFill>
                <a:schemeClr val="lt1"/>
              </a:solidFill>
              <a:highlight>
                <a:schemeClr val="dk1"/>
              </a:highlight>
              <a:latin typeface="Courier New"/>
              <a:ea typeface="Courier New"/>
              <a:cs typeface="Courier New"/>
              <a:sym typeface="Courier New"/>
            </a:endParaRPr>
          </a:p>
          <a:p>
            <a:pPr indent="-391477" lvl="0" marL="457200" rtl="0" algn="l">
              <a:spcBef>
                <a:spcPts val="0"/>
              </a:spcBef>
              <a:spcAft>
                <a:spcPts val="0"/>
              </a:spcAft>
              <a:buClr>
                <a:srgbClr val="111111"/>
              </a:buClr>
              <a:buSzPts val="2565"/>
              <a:buFont typeface="Francois One"/>
              <a:buChar char="●"/>
            </a:pPr>
            <a:r>
              <a:rPr lang="en" sz="2565">
                <a:solidFill>
                  <a:srgbClr val="111111"/>
                </a:solidFill>
                <a:latin typeface="Francois One"/>
                <a:ea typeface="Francois One"/>
                <a:cs typeface="Francois One"/>
                <a:sym typeface="Francois One"/>
              </a:rPr>
              <a:t>Identify Code coverage</a:t>
            </a:r>
            <a:endParaRPr sz="2565">
              <a:solidFill>
                <a:srgbClr val="111111"/>
              </a:solidFill>
              <a:latin typeface="Francois One"/>
              <a:ea typeface="Francois One"/>
              <a:cs typeface="Francois One"/>
              <a:sym typeface="Francois One"/>
            </a:endParaRPr>
          </a:p>
          <a:p>
            <a:pPr indent="0" lvl="0" marL="0" rtl="0" algn="l">
              <a:spcBef>
                <a:spcPts val="1200"/>
              </a:spcBef>
              <a:spcAft>
                <a:spcPts val="0"/>
              </a:spcAft>
              <a:buNone/>
            </a:pPr>
            <a:r>
              <a:t/>
            </a:r>
            <a:endParaRPr sz="2565">
              <a:solidFill>
                <a:srgbClr val="111111"/>
              </a:solidFill>
              <a:latin typeface="Francois One"/>
              <a:ea typeface="Francois One"/>
              <a:cs typeface="Francois One"/>
              <a:sym typeface="Francois One"/>
            </a:endParaRPr>
          </a:p>
          <a:p>
            <a:pPr indent="0" lvl="0" marL="0" rtl="0" algn="l">
              <a:spcBef>
                <a:spcPts val="1200"/>
              </a:spcBef>
              <a:spcAft>
                <a:spcPts val="1200"/>
              </a:spcAft>
              <a:buNone/>
            </a:pPr>
            <a:r>
              <a:t/>
            </a:r>
            <a:endParaRPr sz="2565">
              <a:solidFill>
                <a:srgbClr val="111111"/>
              </a:solidFill>
              <a:latin typeface="Francois One"/>
              <a:ea typeface="Francois One"/>
              <a:cs typeface="Francois One"/>
              <a:sym typeface="Francois One"/>
            </a:endParaRPr>
          </a:p>
        </p:txBody>
      </p:sp>
      <p:pic>
        <p:nvPicPr>
          <p:cNvPr id="257" name="Google Shape;257;p33"/>
          <p:cNvPicPr preferRelativeResize="0"/>
          <p:nvPr/>
        </p:nvPicPr>
        <p:blipFill>
          <a:blip r:embed="rId6">
            <a:alphaModFix/>
          </a:blip>
          <a:stretch>
            <a:fillRect/>
          </a:stretch>
        </p:blipFill>
        <p:spPr>
          <a:xfrm flipH="1">
            <a:off x="163800" y="1021300"/>
            <a:ext cx="3203446" cy="34859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700"/>
                                        <p:tgtEl>
                                          <p:spTgt spid="255"/>
                                        </p:tgtEl>
                                      </p:cBhvr>
                                    </p:animEffect>
                                    <p:set>
                                      <p:cBhvr>
                                        <p:cTn dur="1" fill="hold">
                                          <p:stCondLst>
                                            <p:cond delay="700"/>
                                          </p:stCondLst>
                                        </p:cTn>
                                        <p:tgtEl>
                                          <p:spTgt spid="25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700"/>
                                        <p:tgtEl>
                                          <p:spTgt spid="254"/>
                                        </p:tgtEl>
                                      </p:cBhvr>
                                    </p:animEffect>
                                    <p:set>
                                      <p:cBhvr>
                                        <p:cTn dur="1" fill="hold">
                                          <p:stCondLst>
                                            <p:cond delay="700"/>
                                          </p:stCondLst>
                                        </p:cTn>
                                        <p:tgtEl>
                                          <p:spTgt spid="2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700"/>
                                        <p:tgtEl>
                                          <p:spTgt spid="253"/>
                                        </p:tgtEl>
                                      </p:cBhvr>
                                    </p:animEffect>
                                    <p:set>
                                      <p:cBhvr>
                                        <p:cTn dur="1" fill="hold">
                                          <p:stCondLst>
                                            <p:cond delay="700"/>
                                          </p:stCondLst>
                                        </p:cTn>
                                        <p:tgtEl>
                                          <p:spTgt spid="253"/>
                                        </p:tgtEl>
                                        <p:attrNameLst>
                                          <p:attrName>style.visibility</p:attrName>
                                        </p:attrNameLst>
                                      </p:cBhvr>
                                      <p:to>
                                        <p:strVal val="hidden"/>
                                      </p:to>
                                    </p:se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7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7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EDFA"/>
        </a:solidFill>
      </p:bgPr>
    </p:bg>
    <p:spTree>
      <p:nvGrpSpPr>
        <p:cNvPr id="261" name="Shape 261"/>
        <p:cNvGrpSpPr/>
        <p:nvPr/>
      </p:nvGrpSpPr>
      <p:grpSpPr>
        <a:xfrm>
          <a:off x="0" y="0"/>
          <a:ext cx="0" cy="0"/>
          <a:chOff x="0" y="0"/>
          <a:chExt cx="0" cy="0"/>
        </a:xfrm>
      </p:grpSpPr>
      <p:sp>
        <p:nvSpPr>
          <p:cNvPr id="262" name="Google Shape;262;p34"/>
          <p:cNvSpPr txBox="1"/>
          <p:nvPr>
            <p:ph idx="1" type="body"/>
          </p:nvPr>
        </p:nvSpPr>
        <p:spPr>
          <a:xfrm>
            <a:off x="3835600" y="274700"/>
            <a:ext cx="4916100" cy="3486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sz="2965" u="sng">
              <a:solidFill>
                <a:srgbClr val="111111"/>
              </a:solidFill>
              <a:latin typeface="Francois One"/>
              <a:ea typeface="Francois One"/>
              <a:cs typeface="Francois One"/>
              <a:sym typeface="Francois One"/>
            </a:endParaRPr>
          </a:p>
          <a:p>
            <a:pPr indent="0" lvl="0" marL="0" rtl="0" algn="l">
              <a:lnSpc>
                <a:spcPct val="100000"/>
              </a:lnSpc>
              <a:spcBef>
                <a:spcPts val="0"/>
              </a:spcBef>
              <a:spcAft>
                <a:spcPts val="0"/>
              </a:spcAft>
              <a:buNone/>
            </a:pPr>
            <a:r>
              <a:rPr b="1" lang="en" sz="2965" u="sng">
                <a:solidFill>
                  <a:srgbClr val="111111"/>
                </a:solidFill>
                <a:latin typeface="Francois One"/>
                <a:ea typeface="Francois One"/>
                <a:cs typeface="Francois One"/>
                <a:sym typeface="Francois One"/>
              </a:rPr>
              <a:t>Mission:</a:t>
            </a:r>
            <a:r>
              <a:rPr b="1" lang="en" sz="2965">
                <a:solidFill>
                  <a:srgbClr val="111111"/>
                </a:solidFill>
                <a:latin typeface="Francois One"/>
                <a:ea typeface="Francois One"/>
                <a:cs typeface="Francois One"/>
                <a:sym typeface="Francois One"/>
              </a:rPr>
              <a:t> Assess &amp; Benchmark</a:t>
            </a:r>
            <a:endParaRPr b="1" sz="2965">
              <a:solidFill>
                <a:srgbClr val="111111"/>
              </a:solidFill>
              <a:latin typeface="Francois One"/>
              <a:ea typeface="Francois One"/>
              <a:cs typeface="Francois One"/>
              <a:sym typeface="Francois One"/>
            </a:endParaRPr>
          </a:p>
          <a:p>
            <a:pPr indent="0" lvl="0" marL="457200" rtl="0" algn="l">
              <a:spcBef>
                <a:spcPts val="0"/>
              </a:spcBef>
              <a:spcAft>
                <a:spcPts val="0"/>
              </a:spcAft>
              <a:buNone/>
            </a:pPr>
            <a:r>
              <a:t/>
            </a:r>
            <a:endParaRPr sz="2200">
              <a:solidFill>
                <a:srgbClr val="111111"/>
              </a:solidFill>
              <a:latin typeface="Francois One"/>
              <a:ea typeface="Francois One"/>
              <a:cs typeface="Francois One"/>
              <a:sym typeface="Francois One"/>
            </a:endParaRPr>
          </a:p>
          <a:p>
            <a:pPr indent="0" lvl="0" marL="0" rtl="0" algn="l">
              <a:spcBef>
                <a:spcPts val="1200"/>
              </a:spcBef>
              <a:spcAft>
                <a:spcPts val="1200"/>
              </a:spcAft>
              <a:buNone/>
            </a:pPr>
            <a:r>
              <a:t/>
            </a:r>
            <a:endParaRPr sz="2200">
              <a:solidFill>
                <a:srgbClr val="111111"/>
              </a:solidFill>
              <a:latin typeface="Francois One"/>
              <a:ea typeface="Francois One"/>
              <a:cs typeface="Francois One"/>
              <a:sym typeface="Francois One"/>
            </a:endParaRPr>
          </a:p>
        </p:txBody>
      </p:sp>
      <p:sp>
        <p:nvSpPr>
          <p:cNvPr id="263" name="Google Shape;263;p34"/>
          <p:cNvSpPr txBox="1"/>
          <p:nvPr>
            <p:ph idx="1" type="body"/>
          </p:nvPr>
        </p:nvSpPr>
        <p:spPr>
          <a:xfrm>
            <a:off x="3835600" y="1350075"/>
            <a:ext cx="6448200" cy="17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565">
              <a:solidFill>
                <a:srgbClr val="111111"/>
              </a:solidFill>
              <a:latin typeface="Francois One"/>
              <a:ea typeface="Francois One"/>
              <a:cs typeface="Francois One"/>
              <a:sym typeface="Francois One"/>
            </a:endParaRPr>
          </a:p>
          <a:p>
            <a:pPr indent="-391477" lvl="0" marL="457200" rtl="0" algn="l">
              <a:spcBef>
                <a:spcPts val="1200"/>
              </a:spcBef>
              <a:spcAft>
                <a:spcPts val="0"/>
              </a:spcAft>
              <a:buClr>
                <a:srgbClr val="111111"/>
              </a:buClr>
              <a:buSzPts val="2565"/>
              <a:buFont typeface="Francois One"/>
              <a:buChar char="●"/>
            </a:pPr>
            <a:r>
              <a:rPr lang="en" sz="2565">
                <a:solidFill>
                  <a:srgbClr val="111111"/>
                </a:solidFill>
                <a:latin typeface="Francois One"/>
                <a:ea typeface="Francois One"/>
                <a:cs typeface="Francois One"/>
                <a:sym typeface="Francois One"/>
              </a:rPr>
              <a:t>Identify Code:test ratio</a:t>
            </a:r>
            <a:endParaRPr sz="2565">
              <a:solidFill>
                <a:schemeClr val="lt1"/>
              </a:solidFill>
              <a:highlight>
                <a:schemeClr val="dk1"/>
              </a:highlight>
              <a:latin typeface="Courier New"/>
              <a:ea typeface="Courier New"/>
              <a:cs typeface="Courier New"/>
              <a:sym typeface="Courier New"/>
            </a:endParaRPr>
          </a:p>
          <a:p>
            <a:pPr indent="-391477" lvl="0" marL="457200" rtl="0" algn="l">
              <a:spcBef>
                <a:spcPts val="0"/>
              </a:spcBef>
              <a:spcAft>
                <a:spcPts val="0"/>
              </a:spcAft>
              <a:buClr>
                <a:srgbClr val="111111"/>
              </a:buClr>
              <a:buSzPts val="2565"/>
              <a:buFont typeface="Francois One"/>
              <a:buChar char="●"/>
            </a:pPr>
            <a:r>
              <a:rPr lang="en" sz="2565">
                <a:solidFill>
                  <a:srgbClr val="111111"/>
                </a:solidFill>
                <a:latin typeface="Francois One"/>
                <a:ea typeface="Francois One"/>
                <a:cs typeface="Francois One"/>
                <a:sym typeface="Francois One"/>
              </a:rPr>
              <a:t>Identify Code coverage</a:t>
            </a:r>
            <a:endParaRPr sz="2565">
              <a:solidFill>
                <a:srgbClr val="111111"/>
              </a:solidFill>
              <a:latin typeface="Francois One"/>
              <a:ea typeface="Francois One"/>
              <a:cs typeface="Francois One"/>
              <a:sym typeface="Francois One"/>
            </a:endParaRPr>
          </a:p>
          <a:p>
            <a:pPr indent="0" lvl="0" marL="0" rtl="0" algn="l">
              <a:spcBef>
                <a:spcPts val="1200"/>
              </a:spcBef>
              <a:spcAft>
                <a:spcPts val="0"/>
              </a:spcAft>
              <a:buNone/>
            </a:pPr>
            <a:r>
              <a:t/>
            </a:r>
            <a:endParaRPr sz="2565">
              <a:solidFill>
                <a:srgbClr val="111111"/>
              </a:solidFill>
              <a:latin typeface="Francois One"/>
              <a:ea typeface="Francois One"/>
              <a:cs typeface="Francois One"/>
              <a:sym typeface="Francois One"/>
            </a:endParaRPr>
          </a:p>
          <a:p>
            <a:pPr indent="0" lvl="0" marL="0" rtl="0" algn="l">
              <a:spcBef>
                <a:spcPts val="1200"/>
              </a:spcBef>
              <a:spcAft>
                <a:spcPts val="1200"/>
              </a:spcAft>
              <a:buNone/>
            </a:pPr>
            <a:r>
              <a:t/>
            </a:r>
            <a:endParaRPr sz="2565">
              <a:solidFill>
                <a:srgbClr val="111111"/>
              </a:solidFill>
              <a:latin typeface="Francois One"/>
              <a:ea typeface="Francois One"/>
              <a:cs typeface="Francois One"/>
              <a:sym typeface="Francois One"/>
            </a:endParaRPr>
          </a:p>
        </p:txBody>
      </p:sp>
      <p:pic>
        <p:nvPicPr>
          <p:cNvPr id="264" name="Google Shape;264;p34"/>
          <p:cNvPicPr preferRelativeResize="0"/>
          <p:nvPr/>
        </p:nvPicPr>
        <p:blipFill>
          <a:blip r:embed="rId3">
            <a:alphaModFix/>
          </a:blip>
          <a:stretch>
            <a:fillRect/>
          </a:stretch>
        </p:blipFill>
        <p:spPr>
          <a:xfrm flipH="1">
            <a:off x="163800" y="1021300"/>
            <a:ext cx="3203446" cy="34859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EFFF"/>
        </a:solidFill>
      </p:bgPr>
    </p:bg>
    <p:spTree>
      <p:nvGrpSpPr>
        <p:cNvPr id="268" name="Shape 268"/>
        <p:cNvGrpSpPr/>
        <p:nvPr/>
      </p:nvGrpSpPr>
      <p:grpSpPr>
        <a:xfrm>
          <a:off x="0" y="0"/>
          <a:ext cx="0" cy="0"/>
          <a:chOff x="0" y="0"/>
          <a:chExt cx="0" cy="0"/>
        </a:xfrm>
      </p:grpSpPr>
      <p:sp>
        <p:nvSpPr>
          <p:cNvPr id="269" name="Google Shape;269;p35"/>
          <p:cNvSpPr/>
          <p:nvPr/>
        </p:nvSpPr>
        <p:spPr>
          <a:xfrm>
            <a:off x="411300" y="828700"/>
            <a:ext cx="8321400" cy="4061700"/>
          </a:xfrm>
          <a:prstGeom prst="rect">
            <a:avLst/>
          </a:prstGeom>
          <a:solidFill>
            <a:srgbClr val="2110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txBox="1"/>
          <p:nvPr>
            <p:ph idx="1" type="body"/>
          </p:nvPr>
        </p:nvSpPr>
        <p:spPr>
          <a:xfrm>
            <a:off x="411300" y="895000"/>
            <a:ext cx="8321400" cy="39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65">
                <a:solidFill>
                  <a:schemeClr val="lt1"/>
                </a:solidFill>
                <a:latin typeface="Francois One"/>
                <a:ea typeface="Francois One"/>
                <a:cs typeface="Francois One"/>
                <a:sym typeface="Francois One"/>
              </a:rPr>
              <a:t>     </a:t>
            </a:r>
            <a:r>
              <a:rPr lang="en" sz="2265">
                <a:solidFill>
                  <a:srgbClr val="FEE384"/>
                </a:solidFill>
                <a:latin typeface="Francois One"/>
                <a:ea typeface="Francois One"/>
                <a:cs typeface="Francois One"/>
                <a:sym typeface="Francois One"/>
              </a:rPr>
              <a:t>➜</a:t>
            </a:r>
            <a:r>
              <a:rPr lang="en" sz="2265">
                <a:solidFill>
                  <a:schemeClr val="lt1"/>
                </a:solidFill>
                <a:latin typeface="Francois One"/>
                <a:ea typeface="Francois One"/>
                <a:cs typeface="Francois One"/>
                <a:sym typeface="Francois One"/>
              </a:rPr>
              <a:t> </a:t>
            </a:r>
            <a:r>
              <a:rPr lang="en" sz="2250">
                <a:solidFill>
                  <a:schemeClr val="lt1"/>
                </a:solidFill>
                <a:latin typeface="Courier New"/>
                <a:ea typeface="Courier New"/>
                <a:cs typeface="Courier New"/>
                <a:sym typeface="Courier New"/>
              </a:rPr>
              <a:t>rails stats</a:t>
            </a:r>
            <a:r>
              <a:rPr lang="en" sz="2265">
                <a:solidFill>
                  <a:schemeClr val="lt1"/>
                </a:solidFill>
                <a:latin typeface="Francois One"/>
                <a:ea typeface="Francois One"/>
                <a:cs typeface="Francois One"/>
                <a:sym typeface="Francois One"/>
              </a:rPr>
              <a:t>               </a:t>
            </a:r>
            <a:endParaRPr sz="2265">
              <a:solidFill>
                <a:schemeClr val="lt1"/>
              </a:solidFill>
              <a:latin typeface="Francois One"/>
              <a:ea typeface="Francois One"/>
              <a:cs typeface="Francois One"/>
              <a:sym typeface="Francois One"/>
            </a:endParaRPr>
          </a:p>
          <a:p>
            <a:pPr indent="0" lvl="0" marL="457200" rtl="0" algn="l">
              <a:spcBef>
                <a:spcPts val="1200"/>
              </a:spcBef>
              <a:spcAft>
                <a:spcPts val="0"/>
              </a:spcAft>
              <a:buNone/>
            </a:pPr>
            <a:r>
              <a:rPr lang="en" sz="2065">
                <a:solidFill>
                  <a:srgbClr val="999999"/>
                </a:solidFill>
                <a:latin typeface="Francois One"/>
                <a:ea typeface="Francois One"/>
                <a:cs typeface="Francois One"/>
                <a:sym typeface="Francois One"/>
              </a:rPr>
              <a:t>| Name            |  Lines |    LOC  | Classes | Methods |</a:t>
            </a:r>
            <a:endParaRPr sz="2065">
              <a:solidFill>
                <a:srgbClr val="999999"/>
              </a:solidFill>
              <a:latin typeface="Francois One"/>
              <a:ea typeface="Francois One"/>
              <a:cs typeface="Francois One"/>
              <a:sym typeface="Francois One"/>
            </a:endParaRPr>
          </a:p>
          <a:p>
            <a:pPr indent="0" lvl="0" marL="457200" rtl="0" algn="l">
              <a:spcBef>
                <a:spcPts val="1200"/>
              </a:spcBef>
              <a:spcAft>
                <a:spcPts val="0"/>
              </a:spcAft>
              <a:buNone/>
            </a:pPr>
            <a:r>
              <a:rPr lang="en" sz="1965">
                <a:solidFill>
                  <a:srgbClr val="999999"/>
                </a:solidFill>
                <a:latin typeface="Francois One"/>
                <a:ea typeface="Francois One"/>
                <a:cs typeface="Francois One"/>
                <a:sym typeface="Francois One"/>
              </a:rPr>
              <a:t>| Controllers  |   6803  |   6311 |      54      …    </a:t>
            </a:r>
            <a:endParaRPr sz="1965">
              <a:solidFill>
                <a:srgbClr val="999999"/>
              </a:solidFill>
              <a:latin typeface="Francois One"/>
              <a:ea typeface="Francois One"/>
              <a:cs typeface="Francois One"/>
              <a:sym typeface="Francois One"/>
            </a:endParaRPr>
          </a:p>
          <a:p>
            <a:pPr indent="0" lvl="0" marL="457200" rtl="0" algn="l">
              <a:spcBef>
                <a:spcPts val="1200"/>
              </a:spcBef>
              <a:spcAft>
                <a:spcPts val="0"/>
              </a:spcAft>
              <a:buNone/>
            </a:pPr>
            <a:r>
              <a:rPr lang="en" sz="1965">
                <a:solidFill>
                  <a:srgbClr val="999999"/>
                </a:solidFill>
                <a:latin typeface="Francois One"/>
                <a:ea typeface="Francois One"/>
                <a:cs typeface="Francois One"/>
                <a:sym typeface="Francois One"/>
              </a:rPr>
              <a:t>| Models         |   9600 |   6959 |      82      …</a:t>
            </a:r>
            <a:r>
              <a:rPr lang="en" sz="1965">
                <a:solidFill>
                  <a:srgbClr val="999999"/>
                </a:solidFill>
                <a:latin typeface="Francois One"/>
                <a:ea typeface="Francois One"/>
                <a:cs typeface="Francois One"/>
                <a:sym typeface="Francois One"/>
              </a:rPr>
              <a:t>   </a:t>
            </a:r>
            <a:endParaRPr sz="1965">
              <a:solidFill>
                <a:srgbClr val="999999"/>
              </a:solidFill>
              <a:latin typeface="Francois One"/>
              <a:ea typeface="Francois One"/>
              <a:cs typeface="Francois One"/>
              <a:sym typeface="Francois One"/>
            </a:endParaRPr>
          </a:p>
          <a:p>
            <a:pPr indent="0" lvl="0" marL="457200" rtl="0" algn="l">
              <a:spcBef>
                <a:spcPts val="1200"/>
              </a:spcBef>
              <a:spcAft>
                <a:spcPts val="0"/>
              </a:spcAft>
              <a:buNone/>
            </a:pPr>
            <a:r>
              <a:rPr lang="en" sz="1965">
                <a:solidFill>
                  <a:srgbClr val="999999"/>
                </a:solidFill>
                <a:latin typeface="Francois One"/>
                <a:ea typeface="Francois One"/>
                <a:cs typeface="Francois One"/>
                <a:sym typeface="Francois One"/>
              </a:rPr>
              <a:t>…</a:t>
            </a:r>
            <a:endParaRPr sz="1965">
              <a:solidFill>
                <a:srgbClr val="999999"/>
              </a:solidFill>
              <a:latin typeface="Francois One"/>
              <a:ea typeface="Francois One"/>
              <a:cs typeface="Francois One"/>
              <a:sym typeface="Francois One"/>
            </a:endParaRPr>
          </a:p>
          <a:p>
            <a:pPr indent="0" lvl="0" marL="457200" rtl="0" algn="l">
              <a:spcBef>
                <a:spcPts val="1200"/>
              </a:spcBef>
              <a:spcAft>
                <a:spcPts val="0"/>
              </a:spcAft>
              <a:buNone/>
            </a:pPr>
            <a:r>
              <a:rPr lang="en" sz="1965">
                <a:solidFill>
                  <a:srgbClr val="999999"/>
                </a:solidFill>
                <a:latin typeface="Francois One"/>
                <a:ea typeface="Francois One"/>
                <a:cs typeface="Francois One"/>
                <a:sym typeface="Francois One"/>
              </a:rPr>
              <a:t>| Total            |  21737 |   20664 |    156 |     </a:t>
            </a:r>
            <a:r>
              <a:rPr lang="en" sz="1965">
                <a:solidFill>
                  <a:srgbClr val="CCCCCC"/>
                </a:solidFill>
                <a:latin typeface="Francois One"/>
                <a:ea typeface="Francois One"/>
                <a:cs typeface="Francois One"/>
                <a:sym typeface="Francois One"/>
              </a:rPr>
              <a:t>                         🚨</a:t>
            </a:r>
            <a:endParaRPr sz="1965">
              <a:solidFill>
                <a:srgbClr val="CCCCCC"/>
              </a:solidFill>
              <a:latin typeface="Francois One"/>
              <a:ea typeface="Francois One"/>
              <a:cs typeface="Francois One"/>
              <a:sym typeface="Francois One"/>
            </a:endParaRPr>
          </a:p>
          <a:p>
            <a:pPr indent="0" lvl="0" marL="457200" rtl="0" algn="l">
              <a:spcBef>
                <a:spcPts val="1200"/>
              </a:spcBef>
              <a:spcAft>
                <a:spcPts val="0"/>
              </a:spcAft>
              <a:buNone/>
            </a:pPr>
            <a:r>
              <a:rPr lang="en" sz="2265">
                <a:solidFill>
                  <a:schemeClr val="lt1"/>
                </a:solidFill>
                <a:latin typeface="Francois One"/>
                <a:ea typeface="Francois One"/>
                <a:cs typeface="Francois One"/>
                <a:sym typeface="Francois One"/>
              </a:rPr>
              <a:t>Code LOC: 18006     Test LOC: 3658</a:t>
            </a:r>
            <a:r>
              <a:rPr lang="en" sz="2465">
                <a:solidFill>
                  <a:schemeClr val="lt1"/>
                </a:solidFill>
                <a:latin typeface="Francois One"/>
                <a:ea typeface="Francois One"/>
                <a:cs typeface="Francois One"/>
                <a:sym typeface="Francois One"/>
              </a:rPr>
              <a:t>     Code:Test Ratio: 1:0.2</a:t>
            </a:r>
            <a:endParaRPr sz="2465">
              <a:solidFill>
                <a:schemeClr val="lt1"/>
              </a:solidFill>
              <a:latin typeface="Francois One"/>
              <a:ea typeface="Francois One"/>
              <a:cs typeface="Francois One"/>
              <a:sym typeface="Francois One"/>
            </a:endParaRPr>
          </a:p>
          <a:p>
            <a:pPr indent="0" lvl="0" marL="0" rtl="0" algn="l">
              <a:spcBef>
                <a:spcPts val="1200"/>
              </a:spcBef>
              <a:spcAft>
                <a:spcPts val="1200"/>
              </a:spcAft>
              <a:buNone/>
            </a:pPr>
            <a:r>
              <a:t/>
            </a:r>
            <a:endParaRPr sz="2565">
              <a:solidFill>
                <a:schemeClr val="lt1"/>
              </a:solidFill>
              <a:latin typeface="Francois One"/>
              <a:ea typeface="Francois One"/>
              <a:cs typeface="Francois One"/>
              <a:sym typeface="Francois One"/>
            </a:endParaRPr>
          </a:p>
        </p:txBody>
      </p:sp>
      <p:sp>
        <p:nvSpPr>
          <p:cNvPr id="271" name="Google Shape;271;p35"/>
          <p:cNvSpPr txBox="1"/>
          <p:nvPr>
            <p:ph idx="1" type="body"/>
          </p:nvPr>
        </p:nvSpPr>
        <p:spPr>
          <a:xfrm>
            <a:off x="1125000" y="193000"/>
            <a:ext cx="5480700" cy="559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b="1" lang="en" sz="2565">
                <a:latin typeface="Francois One"/>
                <a:ea typeface="Francois One"/>
                <a:cs typeface="Francois One"/>
                <a:sym typeface="Francois One"/>
              </a:rPr>
              <a:t>rails stats</a:t>
            </a:r>
            <a:endParaRPr b="1" sz="2565">
              <a:latin typeface="Francois One"/>
              <a:ea typeface="Francois One"/>
              <a:cs typeface="Francois One"/>
              <a:sym typeface="Francois One"/>
            </a:endParaRPr>
          </a:p>
        </p:txBody>
      </p:sp>
      <p:sp>
        <p:nvSpPr>
          <p:cNvPr id="272" name="Google Shape;272;p35"/>
          <p:cNvSpPr/>
          <p:nvPr/>
        </p:nvSpPr>
        <p:spPr>
          <a:xfrm>
            <a:off x="5284275" y="3957825"/>
            <a:ext cx="3088500" cy="634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35"/>
          <p:cNvPicPr preferRelativeResize="0"/>
          <p:nvPr/>
        </p:nvPicPr>
        <p:blipFill rotWithShape="1">
          <a:blip r:embed="rId3">
            <a:alphaModFix/>
          </a:blip>
          <a:srcRect b="18046" l="0" r="0" t="0"/>
          <a:stretch/>
        </p:blipFill>
        <p:spPr>
          <a:xfrm>
            <a:off x="411300" y="315915"/>
            <a:ext cx="682849" cy="4240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EFFF"/>
        </a:solidFill>
      </p:bgPr>
    </p:bg>
    <p:spTree>
      <p:nvGrpSpPr>
        <p:cNvPr id="277" name="Shape 277"/>
        <p:cNvGrpSpPr/>
        <p:nvPr/>
      </p:nvGrpSpPr>
      <p:grpSpPr>
        <a:xfrm>
          <a:off x="0" y="0"/>
          <a:ext cx="0" cy="0"/>
          <a:chOff x="0" y="0"/>
          <a:chExt cx="0" cy="0"/>
        </a:xfrm>
      </p:grpSpPr>
      <p:sp>
        <p:nvSpPr>
          <p:cNvPr id="278" name="Google Shape;278;p36"/>
          <p:cNvSpPr/>
          <p:nvPr/>
        </p:nvSpPr>
        <p:spPr>
          <a:xfrm>
            <a:off x="411300" y="828700"/>
            <a:ext cx="8321400" cy="4061700"/>
          </a:xfrm>
          <a:prstGeom prst="rect">
            <a:avLst/>
          </a:prstGeom>
          <a:solidFill>
            <a:srgbClr val="2110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6"/>
          <p:cNvSpPr txBox="1"/>
          <p:nvPr>
            <p:ph idx="1" type="body"/>
          </p:nvPr>
        </p:nvSpPr>
        <p:spPr>
          <a:xfrm>
            <a:off x="411300" y="895000"/>
            <a:ext cx="8321400" cy="39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65">
                <a:solidFill>
                  <a:schemeClr val="lt1"/>
                </a:solidFill>
                <a:latin typeface="Francois One"/>
                <a:ea typeface="Francois One"/>
                <a:cs typeface="Francois One"/>
                <a:sym typeface="Francois One"/>
              </a:rPr>
              <a:t>     </a:t>
            </a:r>
            <a:r>
              <a:rPr lang="en" sz="2265">
                <a:solidFill>
                  <a:srgbClr val="FEE384"/>
                </a:solidFill>
                <a:latin typeface="Francois One"/>
                <a:ea typeface="Francois One"/>
                <a:cs typeface="Francois One"/>
                <a:sym typeface="Francois One"/>
              </a:rPr>
              <a:t>➜</a:t>
            </a:r>
            <a:r>
              <a:rPr lang="en" sz="2265">
                <a:solidFill>
                  <a:schemeClr val="lt1"/>
                </a:solidFill>
                <a:latin typeface="Francois One"/>
                <a:ea typeface="Francois One"/>
                <a:cs typeface="Francois One"/>
                <a:sym typeface="Francois One"/>
              </a:rPr>
              <a:t> </a:t>
            </a:r>
            <a:r>
              <a:rPr lang="en" sz="2250">
                <a:solidFill>
                  <a:schemeClr val="lt1"/>
                </a:solidFill>
                <a:latin typeface="Courier New"/>
                <a:ea typeface="Courier New"/>
                <a:cs typeface="Courier New"/>
                <a:sym typeface="Courier New"/>
              </a:rPr>
              <a:t>rails stats</a:t>
            </a:r>
            <a:r>
              <a:rPr lang="en" sz="2265">
                <a:solidFill>
                  <a:schemeClr val="lt1"/>
                </a:solidFill>
                <a:latin typeface="Francois One"/>
                <a:ea typeface="Francois One"/>
                <a:cs typeface="Francois One"/>
                <a:sym typeface="Francois One"/>
              </a:rPr>
              <a:t>               </a:t>
            </a:r>
            <a:endParaRPr sz="2265">
              <a:solidFill>
                <a:schemeClr val="lt1"/>
              </a:solidFill>
              <a:latin typeface="Francois One"/>
              <a:ea typeface="Francois One"/>
              <a:cs typeface="Francois One"/>
              <a:sym typeface="Francois One"/>
            </a:endParaRPr>
          </a:p>
          <a:p>
            <a:pPr indent="0" lvl="0" marL="457200" rtl="0" algn="l">
              <a:spcBef>
                <a:spcPts val="1200"/>
              </a:spcBef>
              <a:spcAft>
                <a:spcPts val="0"/>
              </a:spcAft>
              <a:buNone/>
            </a:pPr>
            <a:r>
              <a:rPr lang="en" sz="2065">
                <a:solidFill>
                  <a:srgbClr val="999999"/>
                </a:solidFill>
                <a:latin typeface="Francois One"/>
                <a:ea typeface="Francois One"/>
                <a:cs typeface="Francois One"/>
                <a:sym typeface="Francois One"/>
              </a:rPr>
              <a:t>| Name            |  Lines |    LOC  | Classes | Methods |</a:t>
            </a:r>
            <a:endParaRPr sz="2065">
              <a:solidFill>
                <a:srgbClr val="999999"/>
              </a:solidFill>
              <a:latin typeface="Francois One"/>
              <a:ea typeface="Francois One"/>
              <a:cs typeface="Francois One"/>
              <a:sym typeface="Francois One"/>
            </a:endParaRPr>
          </a:p>
          <a:p>
            <a:pPr indent="0" lvl="0" marL="457200" rtl="0" algn="l">
              <a:spcBef>
                <a:spcPts val="1200"/>
              </a:spcBef>
              <a:spcAft>
                <a:spcPts val="0"/>
              </a:spcAft>
              <a:buNone/>
            </a:pPr>
            <a:r>
              <a:rPr lang="en" sz="1965">
                <a:solidFill>
                  <a:srgbClr val="999999"/>
                </a:solidFill>
                <a:latin typeface="Francois One"/>
                <a:ea typeface="Francois One"/>
                <a:cs typeface="Francois One"/>
                <a:sym typeface="Francois One"/>
              </a:rPr>
              <a:t>| Controllers  |   6803  |   6311 |      54      …    </a:t>
            </a:r>
            <a:endParaRPr sz="1965">
              <a:solidFill>
                <a:srgbClr val="999999"/>
              </a:solidFill>
              <a:latin typeface="Francois One"/>
              <a:ea typeface="Francois One"/>
              <a:cs typeface="Francois One"/>
              <a:sym typeface="Francois One"/>
            </a:endParaRPr>
          </a:p>
          <a:p>
            <a:pPr indent="0" lvl="0" marL="457200" rtl="0" algn="l">
              <a:spcBef>
                <a:spcPts val="1200"/>
              </a:spcBef>
              <a:spcAft>
                <a:spcPts val="0"/>
              </a:spcAft>
              <a:buNone/>
            </a:pPr>
            <a:r>
              <a:rPr lang="en" sz="1965">
                <a:solidFill>
                  <a:srgbClr val="999999"/>
                </a:solidFill>
                <a:latin typeface="Francois One"/>
                <a:ea typeface="Francois One"/>
                <a:cs typeface="Francois One"/>
                <a:sym typeface="Francois One"/>
              </a:rPr>
              <a:t>| Models         |   9600 |   6959 |      82      …   </a:t>
            </a:r>
            <a:endParaRPr sz="1965">
              <a:solidFill>
                <a:srgbClr val="999999"/>
              </a:solidFill>
              <a:latin typeface="Francois One"/>
              <a:ea typeface="Francois One"/>
              <a:cs typeface="Francois One"/>
              <a:sym typeface="Francois One"/>
            </a:endParaRPr>
          </a:p>
          <a:p>
            <a:pPr indent="0" lvl="0" marL="457200" rtl="0" algn="l">
              <a:spcBef>
                <a:spcPts val="1200"/>
              </a:spcBef>
              <a:spcAft>
                <a:spcPts val="0"/>
              </a:spcAft>
              <a:buNone/>
            </a:pPr>
            <a:r>
              <a:rPr lang="en" sz="1965">
                <a:solidFill>
                  <a:srgbClr val="999999"/>
                </a:solidFill>
                <a:latin typeface="Francois One"/>
                <a:ea typeface="Francois One"/>
                <a:cs typeface="Francois One"/>
                <a:sym typeface="Francois One"/>
              </a:rPr>
              <a:t>…</a:t>
            </a:r>
            <a:endParaRPr sz="1965">
              <a:solidFill>
                <a:srgbClr val="999999"/>
              </a:solidFill>
              <a:latin typeface="Francois One"/>
              <a:ea typeface="Francois One"/>
              <a:cs typeface="Francois One"/>
              <a:sym typeface="Francois One"/>
            </a:endParaRPr>
          </a:p>
          <a:p>
            <a:pPr indent="0" lvl="0" marL="457200" rtl="0" algn="l">
              <a:spcBef>
                <a:spcPts val="1200"/>
              </a:spcBef>
              <a:spcAft>
                <a:spcPts val="0"/>
              </a:spcAft>
              <a:buNone/>
            </a:pPr>
            <a:r>
              <a:rPr lang="en" sz="1965">
                <a:solidFill>
                  <a:srgbClr val="999999"/>
                </a:solidFill>
                <a:latin typeface="Francois One"/>
                <a:ea typeface="Francois One"/>
                <a:cs typeface="Francois One"/>
                <a:sym typeface="Francois One"/>
              </a:rPr>
              <a:t>| Total            |  21737 |   20664 |    156 |     </a:t>
            </a:r>
            <a:r>
              <a:rPr lang="en" sz="1965">
                <a:solidFill>
                  <a:srgbClr val="CCCCCC"/>
                </a:solidFill>
                <a:latin typeface="Francois One"/>
                <a:ea typeface="Francois One"/>
                <a:cs typeface="Francois One"/>
                <a:sym typeface="Francois One"/>
              </a:rPr>
              <a:t>                         🚨</a:t>
            </a:r>
            <a:endParaRPr sz="1965">
              <a:solidFill>
                <a:srgbClr val="CCCCCC"/>
              </a:solidFill>
              <a:latin typeface="Francois One"/>
              <a:ea typeface="Francois One"/>
              <a:cs typeface="Francois One"/>
              <a:sym typeface="Francois One"/>
            </a:endParaRPr>
          </a:p>
          <a:p>
            <a:pPr indent="0" lvl="0" marL="457200" rtl="0" algn="l">
              <a:spcBef>
                <a:spcPts val="1200"/>
              </a:spcBef>
              <a:spcAft>
                <a:spcPts val="0"/>
              </a:spcAft>
              <a:buNone/>
            </a:pPr>
            <a:r>
              <a:rPr lang="en" sz="2265">
                <a:solidFill>
                  <a:schemeClr val="lt1"/>
                </a:solidFill>
                <a:latin typeface="Francois One"/>
                <a:ea typeface="Francois One"/>
                <a:cs typeface="Francois One"/>
                <a:sym typeface="Francois One"/>
              </a:rPr>
              <a:t>Code LOC: 18006     Test LOC: 3658</a:t>
            </a:r>
            <a:r>
              <a:rPr lang="en" sz="2465">
                <a:solidFill>
                  <a:schemeClr val="lt1"/>
                </a:solidFill>
                <a:latin typeface="Francois One"/>
                <a:ea typeface="Francois One"/>
                <a:cs typeface="Francois One"/>
                <a:sym typeface="Francois One"/>
              </a:rPr>
              <a:t>     Code:Test Ratio: 1:0.2</a:t>
            </a:r>
            <a:endParaRPr sz="2465">
              <a:solidFill>
                <a:schemeClr val="lt1"/>
              </a:solidFill>
              <a:latin typeface="Francois One"/>
              <a:ea typeface="Francois One"/>
              <a:cs typeface="Francois One"/>
              <a:sym typeface="Francois One"/>
            </a:endParaRPr>
          </a:p>
          <a:p>
            <a:pPr indent="0" lvl="0" marL="0" rtl="0" algn="l">
              <a:spcBef>
                <a:spcPts val="1200"/>
              </a:spcBef>
              <a:spcAft>
                <a:spcPts val="1200"/>
              </a:spcAft>
              <a:buNone/>
            </a:pPr>
            <a:r>
              <a:t/>
            </a:r>
            <a:endParaRPr sz="2565">
              <a:solidFill>
                <a:schemeClr val="lt1"/>
              </a:solidFill>
              <a:latin typeface="Francois One"/>
              <a:ea typeface="Francois One"/>
              <a:cs typeface="Francois One"/>
              <a:sym typeface="Francois One"/>
            </a:endParaRPr>
          </a:p>
        </p:txBody>
      </p:sp>
      <p:sp>
        <p:nvSpPr>
          <p:cNvPr id="280" name="Google Shape;280;p36"/>
          <p:cNvSpPr txBox="1"/>
          <p:nvPr>
            <p:ph idx="1" type="body"/>
          </p:nvPr>
        </p:nvSpPr>
        <p:spPr>
          <a:xfrm>
            <a:off x="1125000" y="193000"/>
            <a:ext cx="5480700" cy="559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b="1" lang="en" sz="2565">
                <a:latin typeface="Francois One"/>
                <a:ea typeface="Francois One"/>
                <a:cs typeface="Francois One"/>
                <a:sym typeface="Francois One"/>
              </a:rPr>
              <a:t>rails stats</a:t>
            </a:r>
            <a:endParaRPr b="1" sz="2565">
              <a:latin typeface="Francois One"/>
              <a:ea typeface="Francois One"/>
              <a:cs typeface="Francois One"/>
              <a:sym typeface="Francois One"/>
            </a:endParaRPr>
          </a:p>
        </p:txBody>
      </p:sp>
      <p:sp>
        <p:nvSpPr>
          <p:cNvPr id="281" name="Google Shape;281;p36"/>
          <p:cNvSpPr/>
          <p:nvPr/>
        </p:nvSpPr>
        <p:spPr>
          <a:xfrm>
            <a:off x="5284275" y="3957825"/>
            <a:ext cx="3088500" cy="634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36"/>
          <p:cNvPicPr preferRelativeResize="0"/>
          <p:nvPr/>
        </p:nvPicPr>
        <p:blipFill rotWithShape="1">
          <a:blip r:embed="rId3">
            <a:alphaModFix/>
          </a:blip>
          <a:srcRect b="18046" l="0" r="0" t="0"/>
          <a:stretch/>
        </p:blipFill>
        <p:spPr>
          <a:xfrm>
            <a:off x="411300" y="315915"/>
            <a:ext cx="682849" cy="4240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EFFF"/>
        </a:solidFill>
      </p:bgPr>
    </p:bg>
    <p:spTree>
      <p:nvGrpSpPr>
        <p:cNvPr id="286" name="Shape 286"/>
        <p:cNvGrpSpPr/>
        <p:nvPr/>
      </p:nvGrpSpPr>
      <p:grpSpPr>
        <a:xfrm>
          <a:off x="0" y="0"/>
          <a:ext cx="0" cy="0"/>
          <a:chOff x="0" y="0"/>
          <a:chExt cx="0" cy="0"/>
        </a:xfrm>
      </p:grpSpPr>
      <p:sp>
        <p:nvSpPr>
          <p:cNvPr id="287" name="Google Shape;287;p37"/>
          <p:cNvSpPr/>
          <p:nvPr/>
        </p:nvSpPr>
        <p:spPr>
          <a:xfrm>
            <a:off x="411300" y="828700"/>
            <a:ext cx="8321400" cy="4061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7"/>
          <p:cNvSpPr txBox="1"/>
          <p:nvPr>
            <p:ph idx="1" type="body"/>
          </p:nvPr>
        </p:nvSpPr>
        <p:spPr>
          <a:xfrm>
            <a:off x="1094150" y="172000"/>
            <a:ext cx="6448200" cy="559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b="1" lang="en" sz="2565">
                <a:latin typeface="Francois One"/>
                <a:ea typeface="Francois One"/>
                <a:cs typeface="Francois One"/>
                <a:sym typeface="Francois One"/>
              </a:rPr>
              <a:t>simplecov</a:t>
            </a:r>
            <a:endParaRPr b="1" sz="2565">
              <a:latin typeface="Francois One"/>
              <a:ea typeface="Francois One"/>
              <a:cs typeface="Francois One"/>
              <a:sym typeface="Francois One"/>
            </a:endParaRPr>
          </a:p>
        </p:txBody>
      </p:sp>
      <p:pic>
        <p:nvPicPr>
          <p:cNvPr id="289" name="Google Shape;289;p37"/>
          <p:cNvPicPr preferRelativeResize="0"/>
          <p:nvPr/>
        </p:nvPicPr>
        <p:blipFill rotWithShape="1">
          <a:blip r:embed="rId3">
            <a:alphaModFix/>
          </a:blip>
          <a:srcRect b="18046" l="0" r="0" t="0"/>
          <a:stretch/>
        </p:blipFill>
        <p:spPr>
          <a:xfrm>
            <a:off x="411300" y="315915"/>
            <a:ext cx="682849" cy="424076"/>
          </a:xfrm>
          <a:prstGeom prst="rect">
            <a:avLst/>
          </a:prstGeom>
          <a:noFill/>
          <a:ln>
            <a:noFill/>
          </a:ln>
        </p:spPr>
      </p:pic>
      <p:graphicFrame>
        <p:nvGraphicFramePr>
          <p:cNvPr id="290" name="Google Shape;290;p37"/>
          <p:cNvGraphicFramePr/>
          <p:nvPr/>
        </p:nvGraphicFramePr>
        <p:xfrm>
          <a:off x="438738" y="1766200"/>
          <a:ext cx="3000000" cy="3000000"/>
        </p:xfrm>
        <a:graphic>
          <a:graphicData uri="http://schemas.openxmlformats.org/drawingml/2006/table">
            <a:tbl>
              <a:tblPr>
                <a:noFill/>
                <a:tableStyleId>{D39259C3-8232-4CC2-9E97-3158BF9E009B}</a:tableStyleId>
              </a:tblPr>
              <a:tblGrid>
                <a:gridCol w="3778175"/>
                <a:gridCol w="2252450"/>
                <a:gridCol w="2235900"/>
              </a:tblGrid>
              <a:tr h="342900">
                <a:tc>
                  <a:txBody>
                    <a:bodyPr/>
                    <a:lstStyle/>
                    <a:p>
                      <a:pPr indent="0" lvl="0" marL="0" rtl="0" algn="l">
                        <a:lnSpc>
                          <a:spcPct val="115000"/>
                        </a:lnSpc>
                        <a:spcBef>
                          <a:spcPts val="0"/>
                        </a:spcBef>
                        <a:spcAft>
                          <a:spcPts val="0"/>
                        </a:spcAft>
                        <a:buNone/>
                      </a:pPr>
                      <a:r>
                        <a:rPr b="1" lang="en" sz="1000">
                          <a:solidFill>
                            <a:srgbClr val="222222"/>
                          </a:solidFill>
                          <a:highlight>
                            <a:srgbClr val="FFFFFF"/>
                          </a:highlight>
                        </a:rPr>
                        <a:t>File</a:t>
                      </a:r>
                      <a:endParaRPr b="1" sz="1000">
                        <a:solidFill>
                          <a:srgbClr val="222222"/>
                        </a:solidFill>
                        <a:highlight>
                          <a:srgbClr val="FFFFFF"/>
                        </a:highlight>
                      </a:endParaRPr>
                    </a:p>
                  </a:txBody>
                  <a:tcPr marT="95250" marB="95250" marR="171450" marL="171450" anchor="ctr">
                    <a:lnB cap="flat" cmpd="sng" w="9475">
                      <a:solidFill>
                        <a:srgbClr val="11111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solidFill>
                            <a:srgbClr val="222222"/>
                          </a:solidFill>
                          <a:highlight>
                            <a:srgbClr val="FFFFFF"/>
                          </a:highlight>
                        </a:rPr>
                        <a:t>% covered</a:t>
                      </a:r>
                      <a:endParaRPr b="1" sz="1000">
                        <a:solidFill>
                          <a:srgbClr val="222222"/>
                        </a:solidFill>
                        <a:highlight>
                          <a:srgbClr val="FFFFFF"/>
                        </a:highlight>
                      </a:endParaRPr>
                    </a:p>
                  </a:txBody>
                  <a:tcPr marT="95250" marB="95250" marR="171450" marL="171450" anchor="ctr">
                    <a:lnB cap="flat" cmpd="sng" w="9475">
                      <a:solidFill>
                        <a:srgbClr val="11111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solidFill>
                            <a:srgbClr val="222222"/>
                          </a:solidFill>
                          <a:highlight>
                            <a:srgbClr val="FFFFFF"/>
                          </a:highlight>
                        </a:rPr>
                        <a:t>Avg. Hits / Line</a:t>
                      </a:r>
                      <a:endParaRPr b="1" sz="1000">
                        <a:solidFill>
                          <a:srgbClr val="222222"/>
                        </a:solidFill>
                        <a:highlight>
                          <a:srgbClr val="FFFFFF"/>
                        </a:highlight>
                      </a:endParaRPr>
                    </a:p>
                  </a:txBody>
                  <a:tcPr marT="95250" marB="95250" marR="171450" marL="171450" anchor="ctr">
                    <a:lnB cap="flat" cmpd="sng" w="9475">
                      <a:solidFill>
                        <a:srgbClr val="111111"/>
                      </a:solidFill>
                      <a:prstDash val="solid"/>
                      <a:round/>
                      <a:headEnd len="sm" w="sm" type="none"/>
                      <a:tailEnd len="sm" w="sm" type="none"/>
                    </a:lnB>
                  </a:tcPr>
                </a:tc>
              </a:tr>
              <a:tr h="295275">
                <a:tc>
                  <a:txBody>
                    <a:bodyPr/>
                    <a:lstStyle/>
                    <a:p>
                      <a:pPr indent="0" lvl="0" marL="177800" rtl="0" algn="l">
                        <a:lnSpc>
                          <a:spcPct val="115000"/>
                        </a:lnSpc>
                        <a:spcBef>
                          <a:spcPts val="0"/>
                        </a:spcBef>
                        <a:spcAft>
                          <a:spcPts val="0"/>
                        </a:spcAft>
                        <a:buNone/>
                      </a:pPr>
                      <a:r>
                        <a:rPr b="1" lang="en" sz="1000">
                          <a:solidFill>
                            <a:srgbClr val="333333"/>
                          </a:solidFill>
                          <a:highlight>
                            <a:schemeClr val="lt2"/>
                          </a:highlight>
                        </a:rPr>
                        <a:t>app/models/astronaut.rb</a:t>
                      </a:r>
                      <a:endParaRPr b="1" sz="1000">
                        <a:solidFill>
                          <a:srgbClr val="333333"/>
                        </a:solidFill>
                        <a:highlight>
                          <a:schemeClr val="lt2"/>
                        </a:highlight>
                      </a:endParaRPr>
                    </a:p>
                  </a:txBody>
                  <a:tcPr marT="76200" marB="76200" marR="95250" marL="95250" anchor="ctr">
                    <a:lnT cap="flat" cmpd="sng" w="9475">
                      <a:solidFill>
                        <a:srgbClr val="111111"/>
                      </a:solidFill>
                      <a:prstDash val="solid"/>
                      <a:round/>
                      <a:headEnd len="sm" w="sm" type="none"/>
                      <a:tailEnd len="sm" w="sm" type="none"/>
                    </a:lnT>
                    <a:solidFill>
                      <a:schemeClr val="lt2"/>
                    </a:solidFill>
                  </a:tcPr>
                </a:tc>
                <a:tc>
                  <a:txBody>
                    <a:bodyPr/>
                    <a:lstStyle/>
                    <a:p>
                      <a:pPr indent="0" lvl="0" marL="0" rtl="0" algn="r">
                        <a:lnSpc>
                          <a:spcPct val="115000"/>
                        </a:lnSpc>
                        <a:spcBef>
                          <a:spcPts val="0"/>
                        </a:spcBef>
                        <a:spcAft>
                          <a:spcPts val="0"/>
                        </a:spcAft>
                        <a:buNone/>
                      </a:pPr>
                      <a:r>
                        <a:rPr b="1" lang="en" sz="1000">
                          <a:solidFill>
                            <a:srgbClr val="CC0000"/>
                          </a:solidFill>
                          <a:highlight>
                            <a:schemeClr val="lt2"/>
                          </a:highlight>
                        </a:rPr>
                        <a:t>6.67 %</a:t>
                      </a:r>
                      <a:endParaRPr b="1" sz="1000">
                        <a:solidFill>
                          <a:srgbClr val="CC0000"/>
                        </a:solidFill>
                        <a:highlight>
                          <a:schemeClr val="lt2"/>
                        </a:highlight>
                      </a:endParaRPr>
                    </a:p>
                  </a:txBody>
                  <a:tcPr marT="76200" marB="76200" marR="95250" marL="95250" anchor="ctr">
                    <a:lnT cap="flat" cmpd="sng" w="9475">
                      <a:solidFill>
                        <a:srgbClr val="111111"/>
                      </a:solidFill>
                      <a:prstDash val="solid"/>
                      <a:round/>
                      <a:headEnd len="sm" w="sm" type="none"/>
                      <a:tailEnd len="sm" w="sm" type="none"/>
                    </a:lnT>
                    <a:solidFill>
                      <a:srgbClr val="EFEFEF"/>
                    </a:solidFill>
                  </a:tcPr>
                </a:tc>
                <a:tc>
                  <a:txBody>
                    <a:bodyPr/>
                    <a:lstStyle/>
                    <a:p>
                      <a:pPr indent="0" lvl="0" marL="0" rtl="0" algn="r">
                        <a:lnSpc>
                          <a:spcPct val="115000"/>
                        </a:lnSpc>
                        <a:spcBef>
                          <a:spcPts val="0"/>
                        </a:spcBef>
                        <a:spcAft>
                          <a:spcPts val="0"/>
                        </a:spcAft>
                        <a:buNone/>
                      </a:pPr>
                      <a:r>
                        <a:rPr lang="en" sz="1000">
                          <a:solidFill>
                            <a:srgbClr val="222222"/>
                          </a:solidFill>
                          <a:highlight>
                            <a:schemeClr val="lt2"/>
                          </a:highlight>
                        </a:rPr>
                        <a:t>0.07</a:t>
                      </a:r>
                      <a:endParaRPr sz="1000">
                        <a:solidFill>
                          <a:srgbClr val="222222"/>
                        </a:solidFill>
                        <a:highlight>
                          <a:schemeClr val="lt2"/>
                        </a:highlight>
                      </a:endParaRPr>
                    </a:p>
                  </a:txBody>
                  <a:tcPr marT="76200" marB="76200" marR="95250" marL="95250" anchor="ctr">
                    <a:lnT cap="flat" cmpd="sng" w="9475">
                      <a:solidFill>
                        <a:srgbClr val="111111"/>
                      </a:solidFill>
                      <a:prstDash val="solid"/>
                      <a:round/>
                      <a:headEnd len="sm" w="sm" type="none"/>
                      <a:tailEnd len="sm" w="sm" type="none"/>
                    </a:lnT>
                    <a:solidFill>
                      <a:srgbClr val="EFEFEF"/>
                    </a:solidFill>
                  </a:tcPr>
                </a:tc>
              </a:tr>
              <a:tr h="295275">
                <a:tc>
                  <a:txBody>
                    <a:bodyPr/>
                    <a:lstStyle/>
                    <a:p>
                      <a:pPr indent="0" lvl="0" marL="177800" rtl="0" algn="l">
                        <a:lnSpc>
                          <a:spcPct val="115000"/>
                        </a:lnSpc>
                        <a:spcBef>
                          <a:spcPts val="0"/>
                        </a:spcBef>
                        <a:spcAft>
                          <a:spcPts val="0"/>
                        </a:spcAft>
                        <a:buNone/>
                      </a:pPr>
                      <a:r>
                        <a:rPr b="1" lang="en" sz="1000">
                          <a:solidFill>
                            <a:srgbClr val="333333"/>
                          </a:solidFill>
                          <a:highlight>
                            <a:srgbClr val="FFFFFF"/>
                          </a:highlight>
                        </a:rPr>
                        <a:t>app/services/flux_launcher.rb</a:t>
                      </a:r>
                      <a:endParaRPr b="1" sz="1000">
                        <a:solidFill>
                          <a:srgbClr val="333333"/>
                        </a:solidFill>
                        <a:highlight>
                          <a:srgbClr val="FFFFFF"/>
                        </a:highlight>
                      </a:endParaRPr>
                    </a:p>
                  </a:txBody>
                  <a:tcPr marT="76200" marB="76200" marR="95250" marL="95250" anchor="ctr"/>
                </a:tc>
                <a:tc>
                  <a:txBody>
                    <a:bodyPr/>
                    <a:lstStyle/>
                    <a:p>
                      <a:pPr indent="0" lvl="0" marL="0" rtl="0" algn="r">
                        <a:lnSpc>
                          <a:spcPct val="115000"/>
                        </a:lnSpc>
                        <a:spcBef>
                          <a:spcPts val="0"/>
                        </a:spcBef>
                        <a:spcAft>
                          <a:spcPts val="0"/>
                        </a:spcAft>
                        <a:buNone/>
                      </a:pPr>
                      <a:r>
                        <a:rPr b="1" lang="en" sz="1000">
                          <a:solidFill>
                            <a:srgbClr val="CC0000"/>
                          </a:solidFill>
                          <a:highlight>
                            <a:srgbClr val="FFFFFF"/>
                          </a:highlight>
                        </a:rPr>
                        <a:t>18.18 %</a:t>
                      </a:r>
                      <a:endParaRPr b="1" sz="1000">
                        <a:solidFill>
                          <a:srgbClr val="CC0000"/>
                        </a:solidFill>
                        <a:highlight>
                          <a:srgbClr val="FFFFFF"/>
                        </a:highlight>
                      </a:endParaRPr>
                    </a:p>
                  </a:txBody>
                  <a:tcPr marT="76200" marB="76200" marR="95250" marL="95250" anchor="ctr"/>
                </a:tc>
                <a:tc>
                  <a:txBody>
                    <a:bodyPr/>
                    <a:lstStyle/>
                    <a:p>
                      <a:pPr indent="0" lvl="0" marL="0" rtl="0" algn="r">
                        <a:lnSpc>
                          <a:spcPct val="115000"/>
                        </a:lnSpc>
                        <a:spcBef>
                          <a:spcPts val="0"/>
                        </a:spcBef>
                        <a:spcAft>
                          <a:spcPts val="0"/>
                        </a:spcAft>
                        <a:buNone/>
                      </a:pPr>
                      <a:r>
                        <a:rPr lang="en" sz="1000">
                          <a:solidFill>
                            <a:srgbClr val="222222"/>
                          </a:solidFill>
                          <a:highlight>
                            <a:srgbClr val="FFFFFF"/>
                          </a:highlight>
                        </a:rPr>
                        <a:t>0.18</a:t>
                      </a:r>
                      <a:endParaRPr sz="1000">
                        <a:solidFill>
                          <a:srgbClr val="222222"/>
                        </a:solidFill>
                        <a:highlight>
                          <a:srgbClr val="FFFFFF"/>
                        </a:highlight>
                      </a:endParaRPr>
                    </a:p>
                  </a:txBody>
                  <a:tcPr marT="76200" marB="76200" marR="95250" marL="95250" anchor="ctr"/>
                </a:tc>
              </a:tr>
              <a:tr h="295275">
                <a:tc>
                  <a:txBody>
                    <a:bodyPr/>
                    <a:lstStyle/>
                    <a:p>
                      <a:pPr indent="0" lvl="0" marL="177800" rtl="0" algn="l">
                        <a:lnSpc>
                          <a:spcPct val="115000"/>
                        </a:lnSpc>
                        <a:spcBef>
                          <a:spcPts val="0"/>
                        </a:spcBef>
                        <a:spcAft>
                          <a:spcPts val="0"/>
                        </a:spcAft>
                        <a:buNone/>
                      </a:pPr>
                      <a:r>
                        <a:rPr b="1" lang="en" sz="1000">
                          <a:solidFill>
                            <a:srgbClr val="333333"/>
                          </a:solidFill>
                          <a:highlight>
                            <a:schemeClr val="lt2"/>
                          </a:highlight>
                        </a:rPr>
                        <a:t>app/controllers/api/v1/asteroids_controller.rb</a:t>
                      </a:r>
                      <a:endParaRPr b="1" sz="1000">
                        <a:solidFill>
                          <a:srgbClr val="333333"/>
                        </a:solidFill>
                        <a:highlight>
                          <a:schemeClr val="lt2"/>
                        </a:highlight>
                      </a:endParaRPr>
                    </a:p>
                  </a:txBody>
                  <a:tcPr marT="76200" marB="76200" marR="95250" marL="95250" anchor="ctr">
                    <a:solidFill>
                      <a:srgbClr val="EFEFEF"/>
                    </a:solidFill>
                  </a:tcPr>
                </a:tc>
                <a:tc>
                  <a:txBody>
                    <a:bodyPr/>
                    <a:lstStyle/>
                    <a:p>
                      <a:pPr indent="0" lvl="0" marL="0" rtl="0" algn="r">
                        <a:lnSpc>
                          <a:spcPct val="115000"/>
                        </a:lnSpc>
                        <a:spcBef>
                          <a:spcPts val="0"/>
                        </a:spcBef>
                        <a:spcAft>
                          <a:spcPts val="0"/>
                        </a:spcAft>
                        <a:buNone/>
                      </a:pPr>
                      <a:r>
                        <a:rPr b="1" lang="en" sz="1000">
                          <a:solidFill>
                            <a:srgbClr val="CC0000"/>
                          </a:solidFill>
                          <a:highlight>
                            <a:schemeClr val="lt2"/>
                          </a:highlight>
                        </a:rPr>
                        <a:t>18.40 %</a:t>
                      </a:r>
                      <a:endParaRPr b="1" sz="1000">
                        <a:solidFill>
                          <a:srgbClr val="CC0000"/>
                        </a:solidFill>
                        <a:highlight>
                          <a:schemeClr val="lt2"/>
                        </a:highlight>
                      </a:endParaRPr>
                    </a:p>
                  </a:txBody>
                  <a:tcPr marT="76200" marB="76200" marR="95250" marL="95250" anchor="ctr">
                    <a:solidFill>
                      <a:srgbClr val="EFEFEF"/>
                    </a:solidFill>
                  </a:tcPr>
                </a:tc>
                <a:tc>
                  <a:txBody>
                    <a:bodyPr/>
                    <a:lstStyle/>
                    <a:p>
                      <a:pPr indent="0" lvl="0" marL="0" rtl="0" algn="r">
                        <a:lnSpc>
                          <a:spcPct val="115000"/>
                        </a:lnSpc>
                        <a:spcBef>
                          <a:spcPts val="0"/>
                        </a:spcBef>
                        <a:spcAft>
                          <a:spcPts val="0"/>
                        </a:spcAft>
                        <a:buNone/>
                      </a:pPr>
                      <a:r>
                        <a:rPr lang="en" sz="1000">
                          <a:solidFill>
                            <a:srgbClr val="222222"/>
                          </a:solidFill>
                          <a:highlight>
                            <a:schemeClr val="lt2"/>
                          </a:highlight>
                        </a:rPr>
                        <a:t>0.18</a:t>
                      </a:r>
                      <a:endParaRPr sz="1000">
                        <a:solidFill>
                          <a:srgbClr val="222222"/>
                        </a:solidFill>
                        <a:highlight>
                          <a:schemeClr val="lt2"/>
                        </a:highlight>
                      </a:endParaRPr>
                    </a:p>
                  </a:txBody>
                  <a:tcPr marT="76200" marB="76200" marR="95250" marL="95250" anchor="ctr">
                    <a:solidFill>
                      <a:srgbClr val="EFEFEF"/>
                    </a:solidFill>
                  </a:tcPr>
                </a:tc>
              </a:tr>
              <a:tr h="295275">
                <a:tc>
                  <a:txBody>
                    <a:bodyPr/>
                    <a:lstStyle/>
                    <a:p>
                      <a:pPr indent="0" lvl="0" marL="177800" rtl="0" algn="l">
                        <a:lnSpc>
                          <a:spcPct val="115000"/>
                        </a:lnSpc>
                        <a:spcBef>
                          <a:spcPts val="0"/>
                        </a:spcBef>
                        <a:spcAft>
                          <a:spcPts val="0"/>
                        </a:spcAft>
                        <a:buNone/>
                      </a:pPr>
                      <a:r>
                        <a:rPr b="1" lang="en" sz="1000">
                          <a:solidFill>
                            <a:srgbClr val="333333"/>
                          </a:solidFill>
                          <a:highlight>
                            <a:srgbClr val="FFFFFF"/>
                          </a:highlight>
                        </a:rPr>
                        <a:t>app/controllers/api/v1/missions_controller.rb</a:t>
                      </a:r>
                      <a:endParaRPr b="1" sz="1000">
                        <a:solidFill>
                          <a:srgbClr val="333333"/>
                        </a:solidFill>
                        <a:highlight>
                          <a:srgbClr val="FFFFFF"/>
                        </a:highlight>
                      </a:endParaRPr>
                    </a:p>
                  </a:txBody>
                  <a:tcPr marT="76200" marB="76200" marR="95250" marL="95250" anchor="ctr"/>
                </a:tc>
                <a:tc>
                  <a:txBody>
                    <a:bodyPr/>
                    <a:lstStyle/>
                    <a:p>
                      <a:pPr indent="0" lvl="0" marL="0" rtl="0" algn="r">
                        <a:lnSpc>
                          <a:spcPct val="115000"/>
                        </a:lnSpc>
                        <a:spcBef>
                          <a:spcPts val="0"/>
                        </a:spcBef>
                        <a:spcAft>
                          <a:spcPts val="0"/>
                        </a:spcAft>
                        <a:buNone/>
                      </a:pPr>
                      <a:r>
                        <a:rPr b="1" lang="en" sz="1000">
                          <a:solidFill>
                            <a:srgbClr val="CC0000"/>
                          </a:solidFill>
                          <a:highlight>
                            <a:srgbClr val="FFFFFF"/>
                          </a:highlight>
                        </a:rPr>
                        <a:t>18.57 %</a:t>
                      </a:r>
                      <a:endParaRPr b="1" sz="1000">
                        <a:solidFill>
                          <a:srgbClr val="CC0000"/>
                        </a:solidFill>
                        <a:highlight>
                          <a:srgbClr val="FFFFFF"/>
                        </a:highlight>
                      </a:endParaRPr>
                    </a:p>
                  </a:txBody>
                  <a:tcPr marT="76200" marB="76200" marR="95250" marL="95250" anchor="ctr"/>
                </a:tc>
                <a:tc>
                  <a:txBody>
                    <a:bodyPr/>
                    <a:lstStyle/>
                    <a:p>
                      <a:pPr indent="0" lvl="0" marL="0" rtl="0" algn="r">
                        <a:lnSpc>
                          <a:spcPct val="115000"/>
                        </a:lnSpc>
                        <a:spcBef>
                          <a:spcPts val="0"/>
                        </a:spcBef>
                        <a:spcAft>
                          <a:spcPts val="0"/>
                        </a:spcAft>
                        <a:buNone/>
                      </a:pPr>
                      <a:r>
                        <a:rPr lang="en" sz="1000">
                          <a:solidFill>
                            <a:srgbClr val="222222"/>
                          </a:solidFill>
                          <a:highlight>
                            <a:srgbClr val="FFFFFF"/>
                          </a:highlight>
                        </a:rPr>
                        <a:t>0.19</a:t>
                      </a:r>
                      <a:endParaRPr sz="1000">
                        <a:solidFill>
                          <a:srgbClr val="222222"/>
                        </a:solidFill>
                        <a:highlight>
                          <a:srgbClr val="FFFFFF"/>
                        </a:highlight>
                      </a:endParaRPr>
                    </a:p>
                  </a:txBody>
                  <a:tcPr marT="76200" marB="76200" marR="95250" marL="95250" anchor="ctr"/>
                </a:tc>
              </a:tr>
              <a:tr h="295275">
                <a:tc>
                  <a:txBody>
                    <a:bodyPr/>
                    <a:lstStyle/>
                    <a:p>
                      <a:pPr indent="0" lvl="0" marL="177800" rtl="0" algn="l">
                        <a:lnSpc>
                          <a:spcPct val="115000"/>
                        </a:lnSpc>
                        <a:spcBef>
                          <a:spcPts val="0"/>
                        </a:spcBef>
                        <a:spcAft>
                          <a:spcPts val="0"/>
                        </a:spcAft>
                        <a:buNone/>
                      </a:pPr>
                      <a:r>
                        <a:rPr b="1" lang="en" sz="1000">
                          <a:solidFill>
                            <a:srgbClr val="333333"/>
                          </a:solidFill>
                          <a:highlight>
                            <a:schemeClr val="lt2"/>
                          </a:highlight>
                        </a:rPr>
                        <a:t>app/controllers/api/v1/users_controller.rb</a:t>
                      </a:r>
                      <a:endParaRPr b="1" sz="1000">
                        <a:solidFill>
                          <a:srgbClr val="333333"/>
                        </a:solidFill>
                        <a:highlight>
                          <a:schemeClr val="lt2"/>
                        </a:highlight>
                      </a:endParaRPr>
                    </a:p>
                  </a:txBody>
                  <a:tcPr marT="76200" marB="76200" marR="95250" marL="95250" anchor="ctr">
                    <a:solidFill>
                      <a:srgbClr val="EFEFEF"/>
                    </a:solidFill>
                  </a:tcPr>
                </a:tc>
                <a:tc>
                  <a:txBody>
                    <a:bodyPr/>
                    <a:lstStyle/>
                    <a:p>
                      <a:pPr indent="0" lvl="0" marL="0" rtl="0" algn="r">
                        <a:lnSpc>
                          <a:spcPct val="115000"/>
                        </a:lnSpc>
                        <a:spcBef>
                          <a:spcPts val="0"/>
                        </a:spcBef>
                        <a:spcAft>
                          <a:spcPts val="0"/>
                        </a:spcAft>
                        <a:buNone/>
                      </a:pPr>
                      <a:r>
                        <a:rPr b="1" lang="en" sz="1000">
                          <a:solidFill>
                            <a:srgbClr val="CC0000"/>
                          </a:solidFill>
                          <a:highlight>
                            <a:schemeClr val="lt2"/>
                          </a:highlight>
                        </a:rPr>
                        <a:t>20.00 %</a:t>
                      </a:r>
                      <a:endParaRPr b="1" sz="1000">
                        <a:solidFill>
                          <a:srgbClr val="CC0000"/>
                        </a:solidFill>
                        <a:highlight>
                          <a:schemeClr val="lt2"/>
                        </a:highlight>
                      </a:endParaRPr>
                    </a:p>
                  </a:txBody>
                  <a:tcPr marT="76200" marB="76200" marR="95250" marL="95250" anchor="ctr">
                    <a:solidFill>
                      <a:srgbClr val="EFEFEF"/>
                    </a:solidFill>
                  </a:tcPr>
                </a:tc>
                <a:tc>
                  <a:txBody>
                    <a:bodyPr/>
                    <a:lstStyle/>
                    <a:p>
                      <a:pPr indent="0" lvl="0" marL="0" rtl="0" algn="r">
                        <a:lnSpc>
                          <a:spcPct val="115000"/>
                        </a:lnSpc>
                        <a:spcBef>
                          <a:spcPts val="0"/>
                        </a:spcBef>
                        <a:spcAft>
                          <a:spcPts val="0"/>
                        </a:spcAft>
                        <a:buNone/>
                      </a:pPr>
                      <a:r>
                        <a:rPr lang="en" sz="1000">
                          <a:solidFill>
                            <a:srgbClr val="222222"/>
                          </a:solidFill>
                          <a:highlight>
                            <a:schemeClr val="lt2"/>
                          </a:highlight>
                        </a:rPr>
                        <a:t>0.20</a:t>
                      </a:r>
                      <a:endParaRPr sz="1000">
                        <a:solidFill>
                          <a:srgbClr val="222222"/>
                        </a:solidFill>
                        <a:highlight>
                          <a:schemeClr val="lt2"/>
                        </a:highlight>
                      </a:endParaRPr>
                    </a:p>
                  </a:txBody>
                  <a:tcPr marT="76200" marB="76200" marR="95250" marL="95250" anchor="ctr">
                    <a:solidFill>
                      <a:srgbClr val="EFEFEF"/>
                    </a:solidFill>
                  </a:tcPr>
                </a:tc>
              </a:tr>
              <a:tr h="295275">
                <a:tc>
                  <a:txBody>
                    <a:bodyPr/>
                    <a:lstStyle/>
                    <a:p>
                      <a:pPr indent="0" lvl="0" marL="177800" rtl="0" algn="l">
                        <a:lnSpc>
                          <a:spcPct val="115000"/>
                        </a:lnSpc>
                        <a:spcBef>
                          <a:spcPts val="0"/>
                        </a:spcBef>
                        <a:spcAft>
                          <a:spcPts val="0"/>
                        </a:spcAft>
                        <a:buNone/>
                      </a:pPr>
                      <a:r>
                        <a:rPr b="1" lang="en" sz="1000">
                          <a:solidFill>
                            <a:srgbClr val="333333"/>
                          </a:solidFill>
                          <a:highlight>
                            <a:srgbClr val="FFFFFF"/>
                          </a:highlight>
                        </a:rPr>
                        <a:t>app/</a:t>
                      </a:r>
                      <a:r>
                        <a:rPr b="1" lang="en" sz="1000">
                          <a:solidFill>
                            <a:srgbClr val="333333"/>
                          </a:solidFill>
                          <a:highlight>
                            <a:srgbClr val="FFFFFF"/>
                          </a:highlight>
                        </a:rPr>
                        <a:t>services/message_parser.rb</a:t>
                      </a:r>
                      <a:endParaRPr b="1" sz="1000">
                        <a:solidFill>
                          <a:srgbClr val="333333"/>
                        </a:solidFill>
                        <a:highlight>
                          <a:srgbClr val="FFFFFF"/>
                        </a:highlight>
                      </a:endParaRPr>
                    </a:p>
                  </a:txBody>
                  <a:tcPr marT="76200" marB="76200" marR="95250" marL="95250" anchor="ctr"/>
                </a:tc>
                <a:tc>
                  <a:txBody>
                    <a:bodyPr/>
                    <a:lstStyle/>
                    <a:p>
                      <a:pPr indent="0" lvl="0" marL="0" rtl="0" algn="r">
                        <a:lnSpc>
                          <a:spcPct val="115000"/>
                        </a:lnSpc>
                        <a:spcBef>
                          <a:spcPts val="0"/>
                        </a:spcBef>
                        <a:spcAft>
                          <a:spcPts val="0"/>
                        </a:spcAft>
                        <a:buNone/>
                      </a:pPr>
                      <a:r>
                        <a:rPr b="1" lang="en" sz="1000">
                          <a:solidFill>
                            <a:srgbClr val="CC0000"/>
                          </a:solidFill>
                          <a:highlight>
                            <a:srgbClr val="FFFFFF"/>
                          </a:highlight>
                        </a:rPr>
                        <a:t>22.22 %</a:t>
                      </a:r>
                      <a:endParaRPr b="1" sz="1000">
                        <a:solidFill>
                          <a:srgbClr val="CC0000"/>
                        </a:solidFill>
                        <a:highlight>
                          <a:srgbClr val="FFFFFF"/>
                        </a:highlight>
                      </a:endParaRPr>
                    </a:p>
                  </a:txBody>
                  <a:tcPr marT="76200" marB="76200" marR="95250" marL="95250" anchor="ctr"/>
                </a:tc>
                <a:tc>
                  <a:txBody>
                    <a:bodyPr/>
                    <a:lstStyle/>
                    <a:p>
                      <a:pPr indent="0" lvl="0" marL="0" rtl="0" algn="r">
                        <a:lnSpc>
                          <a:spcPct val="115000"/>
                        </a:lnSpc>
                        <a:spcBef>
                          <a:spcPts val="0"/>
                        </a:spcBef>
                        <a:spcAft>
                          <a:spcPts val="0"/>
                        </a:spcAft>
                        <a:buNone/>
                      </a:pPr>
                      <a:r>
                        <a:rPr lang="en" sz="1000">
                          <a:solidFill>
                            <a:srgbClr val="222222"/>
                          </a:solidFill>
                          <a:highlight>
                            <a:srgbClr val="FFFFFF"/>
                          </a:highlight>
                        </a:rPr>
                        <a:t>0.22</a:t>
                      </a:r>
                      <a:endParaRPr sz="1000">
                        <a:solidFill>
                          <a:srgbClr val="222222"/>
                        </a:solidFill>
                        <a:highlight>
                          <a:srgbClr val="FFFFFF"/>
                        </a:highlight>
                      </a:endParaRPr>
                    </a:p>
                  </a:txBody>
                  <a:tcPr marT="76200" marB="76200" marR="95250" marL="95250" anchor="ctr"/>
                </a:tc>
              </a:tr>
              <a:tr h="295275">
                <a:tc>
                  <a:txBody>
                    <a:bodyPr/>
                    <a:lstStyle/>
                    <a:p>
                      <a:pPr indent="0" lvl="0" marL="177800" rtl="0" algn="l">
                        <a:lnSpc>
                          <a:spcPct val="115000"/>
                        </a:lnSpc>
                        <a:spcBef>
                          <a:spcPts val="0"/>
                        </a:spcBef>
                        <a:spcAft>
                          <a:spcPts val="0"/>
                        </a:spcAft>
                        <a:buNone/>
                      </a:pPr>
                      <a:r>
                        <a:rPr b="1" lang="en" sz="1000">
                          <a:solidFill>
                            <a:srgbClr val="333333"/>
                          </a:solidFill>
                          <a:highlight>
                            <a:schemeClr val="lt2"/>
                          </a:highlight>
                        </a:rPr>
                        <a:t>app/controllers/api/v1/meteors_controller.rb</a:t>
                      </a:r>
                      <a:endParaRPr b="1" sz="1000">
                        <a:solidFill>
                          <a:srgbClr val="333333"/>
                        </a:solidFill>
                        <a:highlight>
                          <a:schemeClr val="lt2"/>
                        </a:highlight>
                      </a:endParaRPr>
                    </a:p>
                  </a:txBody>
                  <a:tcPr marT="76200" marB="76200" marR="95250" marL="95250" anchor="ctr">
                    <a:solidFill>
                      <a:srgbClr val="EFEFEF"/>
                    </a:solidFill>
                  </a:tcPr>
                </a:tc>
                <a:tc>
                  <a:txBody>
                    <a:bodyPr/>
                    <a:lstStyle/>
                    <a:p>
                      <a:pPr indent="0" lvl="0" marL="0" rtl="0" algn="r">
                        <a:lnSpc>
                          <a:spcPct val="115000"/>
                        </a:lnSpc>
                        <a:spcBef>
                          <a:spcPts val="0"/>
                        </a:spcBef>
                        <a:spcAft>
                          <a:spcPts val="0"/>
                        </a:spcAft>
                        <a:buNone/>
                      </a:pPr>
                      <a:r>
                        <a:rPr b="1" lang="en" sz="1000">
                          <a:solidFill>
                            <a:srgbClr val="CC0000"/>
                          </a:solidFill>
                          <a:highlight>
                            <a:schemeClr val="lt2"/>
                          </a:highlight>
                        </a:rPr>
                        <a:t>24.11 %</a:t>
                      </a:r>
                      <a:endParaRPr b="1" sz="1000">
                        <a:solidFill>
                          <a:srgbClr val="CC0000"/>
                        </a:solidFill>
                        <a:highlight>
                          <a:schemeClr val="lt2"/>
                        </a:highlight>
                      </a:endParaRPr>
                    </a:p>
                  </a:txBody>
                  <a:tcPr marT="76200" marB="76200" marR="95250" marL="95250" anchor="ctr">
                    <a:solidFill>
                      <a:srgbClr val="EFEFEF"/>
                    </a:solidFill>
                  </a:tcPr>
                </a:tc>
                <a:tc>
                  <a:txBody>
                    <a:bodyPr/>
                    <a:lstStyle/>
                    <a:p>
                      <a:pPr indent="0" lvl="0" marL="0" rtl="0" algn="r">
                        <a:lnSpc>
                          <a:spcPct val="115000"/>
                        </a:lnSpc>
                        <a:spcBef>
                          <a:spcPts val="0"/>
                        </a:spcBef>
                        <a:spcAft>
                          <a:spcPts val="0"/>
                        </a:spcAft>
                        <a:buNone/>
                      </a:pPr>
                      <a:r>
                        <a:rPr lang="en" sz="1000">
                          <a:solidFill>
                            <a:srgbClr val="222222"/>
                          </a:solidFill>
                          <a:highlight>
                            <a:schemeClr val="lt2"/>
                          </a:highlight>
                        </a:rPr>
                        <a:t>0.24</a:t>
                      </a:r>
                      <a:endParaRPr sz="1000">
                        <a:solidFill>
                          <a:srgbClr val="222222"/>
                        </a:solidFill>
                        <a:highlight>
                          <a:schemeClr val="lt2"/>
                        </a:highlight>
                      </a:endParaRPr>
                    </a:p>
                  </a:txBody>
                  <a:tcPr marT="76200" marB="76200" marR="95250" marL="95250" anchor="ctr">
                    <a:solidFill>
                      <a:srgbClr val="EFEFEF"/>
                    </a:solidFill>
                  </a:tcPr>
                </a:tc>
              </a:tr>
              <a:tr h="295275">
                <a:tc>
                  <a:txBody>
                    <a:bodyPr/>
                    <a:lstStyle/>
                    <a:p>
                      <a:pPr indent="0" lvl="0" marL="177800" rtl="0" algn="l">
                        <a:lnSpc>
                          <a:spcPct val="115000"/>
                        </a:lnSpc>
                        <a:spcBef>
                          <a:spcPts val="0"/>
                        </a:spcBef>
                        <a:spcAft>
                          <a:spcPts val="0"/>
                        </a:spcAft>
                        <a:buNone/>
                      </a:pPr>
                      <a:r>
                        <a:rPr b="1" lang="en" sz="1000">
                          <a:solidFill>
                            <a:srgbClr val="333333"/>
                          </a:solidFill>
                          <a:highlight>
                            <a:srgbClr val="FFFFFF"/>
                          </a:highlight>
                        </a:rPr>
                        <a:t>app/models/alien.rb</a:t>
                      </a:r>
                      <a:endParaRPr b="1" sz="1000">
                        <a:solidFill>
                          <a:srgbClr val="333333"/>
                        </a:solidFill>
                        <a:highlight>
                          <a:srgbClr val="FFFFFF"/>
                        </a:highlight>
                      </a:endParaRPr>
                    </a:p>
                  </a:txBody>
                  <a:tcPr marT="76200" marB="76200" marR="95250" marL="95250" anchor="ctr"/>
                </a:tc>
                <a:tc>
                  <a:txBody>
                    <a:bodyPr/>
                    <a:lstStyle/>
                    <a:p>
                      <a:pPr indent="0" lvl="0" marL="0" rtl="0" algn="r">
                        <a:lnSpc>
                          <a:spcPct val="115000"/>
                        </a:lnSpc>
                        <a:spcBef>
                          <a:spcPts val="0"/>
                        </a:spcBef>
                        <a:spcAft>
                          <a:spcPts val="0"/>
                        </a:spcAft>
                        <a:buNone/>
                      </a:pPr>
                      <a:r>
                        <a:rPr b="1" lang="en" sz="1000">
                          <a:solidFill>
                            <a:srgbClr val="CC0000"/>
                          </a:solidFill>
                          <a:highlight>
                            <a:srgbClr val="FFFFFF"/>
                          </a:highlight>
                        </a:rPr>
                        <a:t>24.11 %</a:t>
                      </a:r>
                      <a:endParaRPr b="1" sz="1000">
                        <a:solidFill>
                          <a:srgbClr val="CC0000"/>
                        </a:solidFill>
                        <a:highlight>
                          <a:srgbClr val="FFFFFF"/>
                        </a:highlight>
                      </a:endParaRPr>
                    </a:p>
                  </a:txBody>
                  <a:tcPr marT="76200" marB="76200" marR="95250" marL="95250" anchor="ctr"/>
                </a:tc>
                <a:tc>
                  <a:txBody>
                    <a:bodyPr/>
                    <a:lstStyle/>
                    <a:p>
                      <a:pPr indent="0" lvl="0" marL="0" rtl="0" algn="r">
                        <a:lnSpc>
                          <a:spcPct val="115000"/>
                        </a:lnSpc>
                        <a:spcBef>
                          <a:spcPts val="0"/>
                        </a:spcBef>
                        <a:spcAft>
                          <a:spcPts val="0"/>
                        </a:spcAft>
                        <a:buNone/>
                      </a:pPr>
                      <a:r>
                        <a:rPr lang="en" sz="1000">
                          <a:solidFill>
                            <a:srgbClr val="222222"/>
                          </a:solidFill>
                          <a:highlight>
                            <a:srgbClr val="FFFFFF"/>
                          </a:highlight>
                        </a:rPr>
                        <a:t>0.24</a:t>
                      </a:r>
                      <a:endParaRPr sz="1000">
                        <a:solidFill>
                          <a:srgbClr val="222222"/>
                        </a:solidFill>
                        <a:highlight>
                          <a:srgbClr val="FFFFFF"/>
                        </a:highlight>
                      </a:endParaRPr>
                    </a:p>
                  </a:txBody>
                  <a:tcPr marT="76200" marB="76200" marR="95250" marL="95250" anchor="ctr"/>
                </a:tc>
              </a:tr>
            </a:tbl>
          </a:graphicData>
        </a:graphic>
      </p:graphicFrame>
      <p:sp>
        <p:nvSpPr>
          <p:cNvPr id="291" name="Google Shape;291;p37"/>
          <p:cNvSpPr txBox="1"/>
          <p:nvPr/>
        </p:nvSpPr>
        <p:spPr>
          <a:xfrm>
            <a:off x="587425" y="1256900"/>
            <a:ext cx="6000600" cy="424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1C2324"/>
                </a:solidFill>
                <a:highlight>
                  <a:srgbClr val="FFFFFF"/>
                </a:highlight>
                <a:latin typeface="Francois One"/>
                <a:ea typeface="Francois One"/>
                <a:cs typeface="Francois One"/>
                <a:sym typeface="Francois One"/>
              </a:rPr>
              <a:t>All Files (</a:t>
            </a:r>
            <a:r>
              <a:rPr lang="en" sz="2400">
                <a:solidFill>
                  <a:srgbClr val="990000"/>
                </a:solidFill>
                <a:highlight>
                  <a:srgbClr val="FFFFFF"/>
                </a:highlight>
                <a:latin typeface="Francois One"/>
                <a:ea typeface="Francois One"/>
                <a:cs typeface="Francois One"/>
                <a:sym typeface="Francois One"/>
              </a:rPr>
              <a:t>36.2% </a:t>
            </a:r>
            <a:r>
              <a:rPr lang="en" sz="2400">
                <a:solidFill>
                  <a:srgbClr val="1C2324"/>
                </a:solidFill>
                <a:highlight>
                  <a:srgbClr val="FFFFFF"/>
                </a:highlight>
                <a:latin typeface="Francois One"/>
                <a:ea typeface="Francois One"/>
                <a:cs typeface="Francois One"/>
                <a:sym typeface="Francois One"/>
              </a:rPr>
              <a:t>covered at </a:t>
            </a:r>
            <a:r>
              <a:rPr lang="en" sz="2400">
                <a:solidFill>
                  <a:srgbClr val="990000"/>
                </a:solidFill>
                <a:highlight>
                  <a:srgbClr val="FFFFFF"/>
                </a:highlight>
                <a:latin typeface="Francois One"/>
                <a:ea typeface="Francois One"/>
                <a:cs typeface="Francois One"/>
                <a:sym typeface="Francois One"/>
              </a:rPr>
              <a:t>0.73 </a:t>
            </a:r>
            <a:r>
              <a:rPr lang="en" sz="2400">
                <a:solidFill>
                  <a:srgbClr val="1C2324"/>
                </a:solidFill>
                <a:highlight>
                  <a:srgbClr val="FFFFFF"/>
                </a:highlight>
                <a:latin typeface="Francois One"/>
                <a:ea typeface="Francois One"/>
                <a:cs typeface="Francois One"/>
                <a:sym typeface="Francois One"/>
              </a:rPr>
              <a:t>hits/line)</a:t>
            </a:r>
            <a:endParaRPr sz="1100">
              <a:solidFill>
                <a:srgbClr val="222222"/>
              </a:solidFill>
              <a:highlight>
                <a:srgbClr val="FFFFFF"/>
              </a:highlight>
            </a:endParaRPr>
          </a:p>
          <a:p>
            <a:pPr indent="0" lvl="0" marL="0" marR="63500" rtl="0" algn="l">
              <a:lnSpc>
                <a:spcPct val="115000"/>
              </a:lnSpc>
              <a:spcBef>
                <a:spcPts val="900"/>
              </a:spcBef>
              <a:spcAft>
                <a:spcPts val="0"/>
              </a:spcAft>
              <a:buNone/>
            </a:pPr>
            <a:r>
              <a:t/>
            </a:r>
            <a:endParaRPr b="1" sz="1100">
              <a:solidFill>
                <a:srgbClr val="333333"/>
              </a:solidFill>
              <a:highlight>
                <a:srgbClr val="FFFFFF"/>
              </a:highlight>
            </a:endParaRPr>
          </a:p>
        </p:txBody>
      </p:sp>
      <p:cxnSp>
        <p:nvCxnSpPr>
          <p:cNvPr id="292" name="Google Shape;292;p37"/>
          <p:cNvCxnSpPr/>
          <p:nvPr/>
        </p:nvCxnSpPr>
        <p:spPr>
          <a:xfrm>
            <a:off x="466175" y="1633150"/>
            <a:ext cx="8188800" cy="11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1FF"/>
        </a:solidFill>
      </p:bgPr>
    </p:bg>
    <p:spTree>
      <p:nvGrpSpPr>
        <p:cNvPr id="296" name="Shape 296"/>
        <p:cNvGrpSpPr/>
        <p:nvPr/>
      </p:nvGrpSpPr>
      <p:grpSpPr>
        <a:xfrm>
          <a:off x="0" y="0"/>
          <a:ext cx="0" cy="0"/>
          <a:chOff x="0" y="0"/>
          <a:chExt cx="0" cy="0"/>
        </a:xfrm>
      </p:grpSpPr>
      <p:pic>
        <p:nvPicPr>
          <p:cNvPr id="297" name="Google Shape;297;p38"/>
          <p:cNvPicPr preferRelativeResize="0"/>
          <p:nvPr/>
        </p:nvPicPr>
        <p:blipFill>
          <a:blip r:embed="rId3">
            <a:alphaModFix/>
          </a:blip>
          <a:stretch>
            <a:fillRect/>
          </a:stretch>
        </p:blipFill>
        <p:spPr>
          <a:xfrm>
            <a:off x="285750" y="285750"/>
            <a:ext cx="4572001" cy="4572001"/>
          </a:xfrm>
          <a:prstGeom prst="rect">
            <a:avLst/>
          </a:prstGeom>
          <a:noFill/>
          <a:ln>
            <a:noFill/>
          </a:ln>
        </p:spPr>
      </p:pic>
      <p:pic>
        <p:nvPicPr>
          <p:cNvPr id="298" name="Google Shape;298;p38"/>
          <p:cNvPicPr preferRelativeResize="0"/>
          <p:nvPr/>
        </p:nvPicPr>
        <p:blipFill>
          <a:blip r:embed="rId4">
            <a:alphaModFix/>
          </a:blip>
          <a:stretch>
            <a:fillRect/>
          </a:stretch>
        </p:blipFill>
        <p:spPr>
          <a:xfrm>
            <a:off x="4857751" y="1143000"/>
            <a:ext cx="3981450" cy="3124116"/>
          </a:xfrm>
          <a:prstGeom prst="rect">
            <a:avLst/>
          </a:prstGeom>
          <a:noFill/>
          <a:ln>
            <a:noFill/>
          </a:ln>
        </p:spPr>
      </p:pic>
      <p:pic>
        <p:nvPicPr>
          <p:cNvPr id="299" name="Google Shape;299;p38"/>
          <p:cNvPicPr preferRelativeResize="0"/>
          <p:nvPr/>
        </p:nvPicPr>
        <p:blipFill>
          <a:blip r:embed="rId5">
            <a:alphaModFix/>
          </a:blip>
          <a:stretch>
            <a:fillRect/>
          </a:stretch>
        </p:blipFill>
        <p:spPr>
          <a:xfrm>
            <a:off x="4663501" y="1208464"/>
            <a:ext cx="4369925" cy="34289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800"/>
                                        <p:tgtEl>
                                          <p:spTgt spid="298"/>
                                        </p:tgtEl>
                                        <p:attrNameLst>
                                          <p:attrName>ppt_w</p:attrName>
                                        </p:attrNameLst>
                                      </p:cBhvr>
                                      <p:tavLst>
                                        <p:tav fmla="" tm="0">
                                          <p:val>
                                            <p:strVal val="0"/>
                                          </p:val>
                                        </p:tav>
                                        <p:tav fmla="" tm="100000">
                                          <p:val>
                                            <p:strVal val="#ppt_w"/>
                                          </p:val>
                                        </p:tav>
                                      </p:tavLst>
                                    </p:anim>
                                    <p:anim calcmode="lin" valueType="num">
                                      <p:cBhvr additive="base">
                                        <p:cTn dur="800"/>
                                        <p:tgtEl>
                                          <p:spTgt spid="298"/>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par>
                          <p:cTn fill="hold">
                            <p:stCondLst>
                              <p:cond delay="1000"/>
                            </p:stCondLst>
                            <p:childTnLst>
                              <p:par>
                                <p:cTn fill="hold" nodeType="afterEffect" presetClass="exit" presetID="1" presetSubtype="0">
                                  <p:stCondLst>
                                    <p:cond delay="0"/>
                                  </p:stCondLst>
                                  <p:childTnLst>
                                    <p:set>
                                      <p:cBhvr>
                                        <p:cTn dur="1" fill="hold">
                                          <p:stCondLst>
                                            <p:cond delay="200"/>
                                          </p:stCondLst>
                                        </p:cTn>
                                        <p:tgtEl>
                                          <p:spTgt spid="299"/>
                                        </p:tgtEl>
                                        <p:attrNameLst>
                                          <p:attrName>style.visibility</p:attrName>
                                        </p:attrNameLst>
                                      </p:cBhvr>
                                      <p:to>
                                        <p:strVal val="hidden"/>
                                      </p:to>
                                    </p:set>
                                  </p:childTnLst>
                                </p:cTn>
                              </p:par>
                            </p:childTnLst>
                          </p:cTn>
                        </p:par>
                        <p:par>
                          <p:cTn fill="hold">
                            <p:stCondLst>
                              <p:cond delay="1200"/>
                            </p:stCondLst>
                            <p:childTnLst>
                              <p:par>
                                <p:cTn fill="hold" nodeType="after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par>
                          <p:cTn fill="hold">
                            <p:stCondLst>
                              <p:cond delay="1400"/>
                            </p:stCondLst>
                            <p:childTnLst>
                              <p:par>
                                <p:cTn fill="hold" nodeType="afterEffect" presetClass="exit" presetID="1" presetSubtype="0">
                                  <p:stCondLst>
                                    <p:cond delay="0"/>
                                  </p:stCondLst>
                                  <p:childTnLst>
                                    <p:set>
                                      <p:cBhvr>
                                        <p:cTn dur="1" fill="hold">
                                          <p:stCondLst>
                                            <p:cond delay="200"/>
                                          </p:stCondLst>
                                        </p:cTn>
                                        <p:tgtEl>
                                          <p:spTgt spid="299"/>
                                        </p:tgtEl>
                                        <p:attrNameLst>
                                          <p:attrName>style.visibility</p:attrName>
                                        </p:attrNameLst>
                                      </p:cBhvr>
                                      <p:to>
                                        <p:strVal val="hidden"/>
                                      </p:to>
                                    </p:set>
                                  </p:childTnLst>
                                </p:cTn>
                              </p:par>
                            </p:childTnLst>
                          </p:cTn>
                        </p:par>
                        <p:par>
                          <p:cTn fill="hold">
                            <p:stCondLst>
                              <p:cond delay="1600"/>
                            </p:stCondLst>
                            <p:childTnLst>
                              <p:par>
                                <p:cTn fill="hold" nodeType="after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par>
                          <p:cTn fill="hold">
                            <p:stCondLst>
                              <p:cond delay="1800"/>
                            </p:stCondLst>
                            <p:childTnLst>
                              <p:par>
                                <p:cTn fill="hold" nodeType="afterEffect" presetClass="exit" presetID="1" presetSubtype="0">
                                  <p:stCondLst>
                                    <p:cond delay="0"/>
                                  </p:stCondLst>
                                  <p:childTnLst>
                                    <p:set>
                                      <p:cBhvr>
                                        <p:cTn dur="1" fill="hold">
                                          <p:stCondLst>
                                            <p:cond delay="200"/>
                                          </p:stCondLst>
                                        </p:cTn>
                                        <p:tgtEl>
                                          <p:spTgt spid="299"/>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par>
                          <p:cTn fill="hold">
                            <p:stCondLst>
                              <p:cond delay="2200"/>
                            </p:stCondLst>
                            <p:childTnLst>
                              <p:par>
                                <p:cTn fill="hold" nodeType="afterEffect" presetClass="exit" presetID="1" presetSubtype="0">
                                  <p:stCondLst>
                                    <p:cond delay="0"/>
                                  </p:stCondLst>
                                  <p:childTnLst>
                                    <p:set>
                                      <p:cBhvr>
                                        <p:cTn dur="1" fill="hold">
                                          <p:stCondLst>
                                            <p:cond delay="200"/>
                                          </p:stCondLst>
                                        </p:cTn>
                                        <p:tgtEl>
                                          <p:spTgt spid="299"/>
                                        </p:tgtEl>
                                        <p:attrNameLst>
                                          <p:attrName>style.visibility</p:attrName>
                                        </p:attrNameLst>
                                      </p:cBhvr>
                                      <p:to>
                                        <p:strVal val="hidden"/>
                                      </p:to>
                                    </p:set>
                                  </p:childTnLst>
                                </p:cTn>
                              </p:par>
                            </p:childTnLst>
                          </p:cTn>
                        </p:par>
                        <p:par>
                          <p:cTn fill="hold">
                            <p:stCondLst>
                              <p:cond delay="2400"/>
                            </p:stCondLst>
                            <p:childTnLst>
                              <p:par>
                                <p:cTn fill="hold" nodeType="after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par>
                          <p:cTn fill="hold">
                            <p:stCondLst>
                              <p:cond delay="2600"/>
                            </p:stCondLst>
                            <p:childTnLst>
                              <p:par>
                                <p:cTn fill="hold" nodeType="afterEffect" presetClass="exit" presetID="1" presetSubtype="0">
                                  <p:stCondLst>
                                    <p:cond delay="0"/>
                                  </p:stCondLst>
                                  <p:childTnLst>
                                    <p:set>
                                      <p:cBhvr>
                                        <p:cTn dur="1" fill="hold">
                                          <p:stCondLst>
                                            <p:cond delay="200"/>
                                          </p:stCondLst>
                                        </p:cTn>
                                        <p:tgtEl>
                                          <p:spTgt spid="299"/>
                                        </p:tgtEl>
                                        <p:attrNameLst>
                                          <p:attrName>style.visibility</p:attrName>
                                        </p:attrNameLst>
                                      </p:cBhvr>
                                      <p:to>
                                        <p:strVal val="hidden"/>
                                      </p:to>
                                    </p:set>
                                  </p:childTnLst>
                                </p:cTn>
                              </p:par>
                            </p:childTnLst>
                          </p:cTn>
                        </p:par>
                        <p:par>
                          <p:cTn fill="hold">
                            <p:stCondLst>
                              <p:cond delay="2800"/>
                            </p:stCondLst>
                            <p:childTnLst>
                              <p:par>
                                <p:cTn fill="hold" nodeType="after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par>
                          <p:cTn fill="hold">
                            <p:stCondLst>
                              <p:cond delay="3000"/>
                            </p:stCondLst>
                            <p:childTnLst>
                              <p:par>
                                <p:cTn fill="hold" nodeType="afterEffect" presetClass="exit" presetID="1" presetSubtype="0">
                                  <p:stCondLst>
                                    <p:cond delay="0"/>
                                  </p:stCondLst>
                                  <p:childTnLst>
                                    <p:set>
                                      <p:cBhvr>
                                        <p:cTn dur="1" fill="hold">
                                          <p:stCondLst>
                                            <p:cond delay="200"/>
                                          </p:stCondLst>
                                        </p:cTn>
                                        <p:tgtEl>
                                          <p:spTgt spid="29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C0FE"/>
        </a:solidFill>
      </p:bgPr>
    </p:bg>
    <p:spTree>
      <p:nvGrpSpPr>
        <p:cNvPr id="303" name="Shape 303"/>
        <p:cNvGrpSpPr/>
        <p:nvPr/>
      </p:nvGrpSpPr>
      <p:grpSpPr>
        <a:xfrm>
          <a:off x="0" y="0"/>
          <a:ext cx="0" cy="0"/>
          <a:chOff x="0" y="0"/>
          <a:chExt cx="0" cy="0"/>
        </a:xfrm>
      </p:grpSpPr>
      <p:pic>
        <p:nvPicPr>
          <p:cNvPr id="304" name="Google Shape;304;p39"/>
          <p:cNvPicPr preferRelativeResize="0"/>
          <p:nvPr/>
        </p:nvPicPr>
        <p:blipFill>
          <a:blip r:embed="rId3">
            <a:alphaModFix/>
          </a:blip>
          <a:stretch>
            <a:fillRect/>
          </a:stretch>
        </p:blipFill>
        <p:spPr>
          <a:xfrm>
            <a:off x="5886700" y="1129773"/>
            <a:ext cx="1624449" cy="3038275"/>
          </a:xfrm>
          <a:prstGeom prst="rect">
            <a:avLst/>
          </a:prstGeom>
          <a:noFill/>
          <a:ln>
            <a:noFill/>
          </a:ln>
        </p:spPr>
      </p:pic>
      <p:pic>
        <p:nvPicPr>
          <p:cNvPr id="305" name="Google Shape;305;p39"/>
          <p:cNvPicPr preferRelativeResize="0"/>
          <p:nvPr/>
        </p:nvPicPr>
        <p:blipFill>
          <a:blip r:embed="rId4">
            <a:alphaModFix/>
          </a:blip>
          <a:stretch>
            <a:fillRect/>
          </a:stretch>
        </p:blipFill>
        <p:spPr>
          <a:xfrm>
            <a:off x="1390650" y="1181100"/>
            <a:ext cx="1980952" cy="2935593"/>
          </a:xfrm>
          <a:prstGeom prst="rect">
            <a:avLst/>
          </a:prstGeom>
          <a:noFill/>
          <a:ln>
            <a:noFill/>
          </a:ln>
        </p:spPr>
      </p:pic>
      <p:pic>
        <p:nvPicPr>
          <p:cNvPr id="306" name="Google Shape;306;p39"/>
          <p:cNvPicPr preferRelativeResize="0"/>
          <p:nvPr/>
        </p:nvPicPr>
        <p:blipFill>
          <a:blip r:embed="rId5">
            <a:alphaModFix/>
          </a:blip>
          <a:stretch>
            <a:fillRect/>
          </a:stretch>
        </p:blipFill>
        <p:spPr>
          <a:xfrm flipH="1" rot="1890724">
            <a:off x="2376048" y="1485849"/>
            <a:ext cx="1624451" cy="1624451"/>
          </a:xfrm>
          <a:prstGeom prst="rect">
            <a:avLst/>
          </a:prstGeom>
          <a:noFill/>
          <a:ln>
            <a:noFill/>
          </a:ln>
        </p:spPr>
      </p:pic>
      <p:sp>
        <p:nvSpPr>
          <p:cNvPr id="307" name="Google Shape;307;p39"/>
          <p:cNvSpPr/>
          <p:nvPr/>
        </p:nvSpPr>
        <p:spPr>
          <a:xfrm>
            <a:off x="4159750" y="1396350"/>
            <a:ext cx="1624500" cy="1175400"/>
          </a:xfrm>
          <a:prstGeom prst="wedgeRoundRectCallout">
            <a:avLst>
              <a:gd fmla="val 83317" name="adj1"/>
              <a:gd fmla="val 4998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9"/>
          <p:cNvSpPr txBox="1"/>
          <p:nvPr/>
        </p:nvSpPr>
        <p:spPr>
          <a:xfrm>
            <a:off x="4305250" y="1630050"/>
            <a:ext cx="1333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Francois One"/>
                <a:ea typeface="Francois One"/>
                <a:cs typeface="Francois One"/>
                <a:sym typeface="Francois One"/>
              </a:rPr>
              <a:t>Oh yes, quite flaky</a:t>
            </a:r>
            <a:endParaRPr sz="1700">
              <a:latin typeface="Francois One"/>
              <a:ea typeface="Francois One"/>
              <a:cs typeface="Francois One"/>
              <a:sym typeface="Francois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EFFF"/>
        </a:solidFill>
      </p:bgPr>
    </p:bg>
    <p:spTree>
      <p:nvGrpSpPr>
        <p:cNvPr id="312" name="Shape 312"/>
        <p:cNvGrpSpPr/>
        <p:nvPr/>
      </p:nvGrpSpPr>
      <p:grpSpPr>
        <a:xfrm>
          <a:off x="0" y="0"/>
          <a:ext cx="0" cy="0"/>
          <a:chOff x="0" y="0"/>
          <a:chExt cx="0" cy="0"/>
        </a:xfrm>
      </p:grpSpPr>
      <p:sp>
        <p:nvSpPr>
          <p:cNvPr id="313" name="Google Shape;313;p40"/>
          <p:cNvSpPr/>
          <p:nvPr/>
        </p:nvSpPr>
        <p:spPr>
          <a:xfrm>
            <a:off x="515400" y="828700"/>
            <a:ext cx="7562400" cy="4061700"/>
          </a:xfrm>
          <a:prstGeom prst="rect">
            <a:avLst/>
          </a:prstGeom>
          <a:solidFill>
            <a:srgbClr val="2110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0"/>
          <p:cNvSpPr txBox="1"/>
          <p:nvPr>
            <p:ph idx="1" type="body"/>
          </p:nvPr>
        </p:nvSpPr>
        <p:spPr>
          <a:xfrm>
            <a:off x="674225" y="666325"/>
            <a:ext cx="7313100" cy="349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565">
              <a:solidFill>
                <a:schemeClr val="lt1"/>
              </a:solidFill>
              <a:latin typeface="Francois One"/>
              <a:ea typeface="Francois One"/>
              <a:cs typeface="Francois One"/>
              <a:sym typeface="Francois One"/>
            </a:endParaRPr>
          </a:p>
          <a:p>
            <a:pPr indent="0" lvl="0" marL="457200" rtl="0" algn="l">
              <a:spcBef>
                <a:spcPts val="1200"/>
              </a:spcBef>
              <a:spcAft>
                <a:spcPts val="0"/>
              </a:spcAft>
              <a:buNone/>
            </a:pPr>
            <a:r>
              <a:rPr lang="en" sz="2265">
                <a:solidFill>
                  <a:srgbClr val="FEE384"/>
                </a:solidFill>
                <a:latin typeface="Francois One"/>
                <a:ea typeface="Francois One"/>
                <a:cs typeface="Francois One"/>
                <a:sym typeface="Francois One"/>
              </a:rPr>
              <a:t>➜</a:t>
            </a:r>
            <a:r>
              <a:rPr lang="en" sz="2265">
                <a:solidFill>
                  <a:schemeClr val="lt1"/>
                </a:solidFill>
                <a:latin typeface="Francois One"/>
                <a:ea typeface="Francois One"/>
                <a:cs typeface="Francois One"/>
                <a:sym typeface="Francois One"/>
              </a:rPr>
              <a:t> </a:t>
            </a:r>
            <a:r>
              <a:rPr lang="en" sz="2265">
                <a:solidFill>
                  <a:schemeClr val="lt1"/>
                </a:solidFill>
                <a:latin typeface="Courier New"/>
                <a:ea typeface="Courier New"/>
                <a:cs typeface="Courier New"/>
                <a:sym typeface="Courier New"/>
              </a:rPr>
              <a:t>bundle exec rspec --profile</a:t>
            </a:r>
            <a:r>
              <a:rPr lang="en" sz="2265">
                <a:solidFill>
                  <a:schemeClr val="lt1"/>
                </a:solidFill>
                <a:latin typeface="Francois One"/>
                <a:ea typeface="Francois One"/>
                <a:cs typeface="Francois One"/>
                <a:sym typeface="Francois One"/>
              </a:rPr>
              <a:t>                             </a:t>
            </a:r>
            <a:endParaRPr sz="2265">
              <a:solidFill>
                <a:schemeClr val="lt1"/>
              </a:solidFill>
              <a:latin typeface="Francois One"/>
              <a:ea typeface="Francois One"/>
              <a:cs typeface="Francois One"/>
              <a:sym typeface="Francois One"/>
            </a:endParaRPr>
          </a:p>
          <a:p>
            <a:pPr indent="0" lvl="0" marL="457200" rtl="0" algn="l">
              <a:spcBef>
                <a:spcPts val="1200"/>
              </a:spcBef>
              <a:spcAft>
                <a:spcPts val="0"/>
              </a:spcAft>
              <a:buNone/>
            </a:pPr>
            <a:r>
              <a:rPr lang="en" sz="2265">
                <a:solidFill>
                  <a:schemeClr val="lt1"/>
                </a:solidFill>
                <a:latin typeface="Francois One"/>
                <a:ea typeface="Francois One"/>
                <a:cs typeface="Francois One"/>
                <a:sym typeface="Francois One"/>
              </a:rPr>
              <a:t>Top 10 slowest examples (39.0% of total time):</a:t>
            </a:r>
            <a:endParaRPr sz="2265">
              <a:solidFill>
                <a:schemeClr val="lt1"/>
              </a:solidFill>
              <a:latin typeface="Francois One"/>
              <a:ea typeface="Francois One"/>
              <a:cs typeface="Francois One"/>
              <a:sym typeface="Francois One"/>
            </a:endParaRPr>
          </a:p>
          <a:p>
            <a:pPr indent="0" lvl="0" marL="457200" rtl="0" algn="l">
              <a:spcBef>
                <a:spcPts val="1200"/>
              </a:spcBef>
              <a:spcAft>
                <a:spcPts val="0"/>
              </a:spcAft>
              <a:buNone/>
            </a:pPr>
            <a:r>
              <a:rPr lang="en" sz="2165">
                <a:solidFill>
                  <a:schemeClr val="lt1"/>
                </a:solidFill>
                <a:latin typeface="Francois One"/>
                <a:ea typeface="Francois One"/>
                <a:cs typeface="Francois One"/>
                <a:sym typeface="Francois One"/>
              </a:rPr>
              <a:t>./spec/services/turbo_launcher_spec.rb:34</a:t>
            </a:r>
            <a:endParaRPr sz="2165">
              <a:solidFill>
                <a:schemeClr val="lt1"/>
              </a:solidFill>
              <a:latin typeface="Francois One"/>
              <a:ea typeface="Francois One"/>
              <a:cs typeface="Francois One"/>
              <a:sym typeface="Francois One"/>
            </a:endParaRPr>
          </a:p>
          <a:p>
            <a:pPr indent="0" lvl="0" marL="457200" rtl="0" algn="l">
              <a:spcBef>
                <a:spcPts val="1200"/>
              </a:spcBef>
              <a:spcAft>
                <a:spcPts val="0"/>
              </a:spcAft>
              <a:buNone/>
            </a:pPr>
            <a:r>
              <a:rPr lang="en" sz="2165">
                <a:solidFill>
                  <a:schemeClr val="lt1"/>
                </a:solidFill>
                <a:latin typeface="Francois One"/>
                <a:ea typeface="Francois One"/>
                <a:cs typeface="Francois One"/>
                <a:sym typeface="Francois One"/>
              </a:rPr>
              <a:t>./spec/models/astronaut_spec.rb:106</a:t>
            </a:r>
            <a:endParaRPr sz="2165">
              <a:solidFill>
                <a:schemeClr val="lt1"/>
              </a:solidFill>
              <a:latin typeface="Francois One"/>
              <a:ea typeface="Francois One"/>
              <a:cs typeface="Francois One"/>
              <a:sym typeface="Francois One"/>
            </a:endParaRPr>
          </a:p>
          <a:p>
            <a:pPr indent="0" lvl="0" marL="457200" rtl="0" algn="l">
              <a:spcBef>
                <a:spcPts val="1200"/>
              </a:spcBef>
              <a:spcAft>
                <a:spcPts val="0"/>
              </a:spcAft>
              <a:buNone/>
            </a:pPr>
            <a:r>
              <a:rPr lang="en" sz="2165">
                <a:solidFill>
                  <a:schemeClr val="lt1"/>
                </a:solidFill>
                <a:latin typeface="Francois One"/>
                <a:ea typeface="Francois One"/>
                <a:cs typeface="Francois One"/>
                <a:sym typeface="Francois One"/>
              </a:rPr>
              <a:t>./spec/models/space_food_spec.rb:13</a:t>
            </a:r>
            <a:endParaRPr sz="2165">
              <a:solidFill>
                <a:schemeClr val="lt1"/>
              </a:solidFill>
              <a:latin typeface="Francois One"/>
              <a:ea typeface="Francois One"/>
              <a:cs typeface="Francois One"/>
              <a:sym typeface="Francois One"/>
            </a:endParaRPr>
          </a:p>
          <a:p>
            <a:pPr indent="0" lvl="0" marL="457200" rtl="0" algn="l">
              <a:spcBef>
                <a:spcPts val="1200"/>
              </a:spcBef>
              <a:spcAft>
                <a:spcPts val="0"/>
              </a:spcAft>
              <a:buNone/>
            </a:pPr>
            <a:r>
              <a:rPr lang="en" sz="2265">
                <a:solidFill>
                  <a:schemeClr val="lt1"/>
                </a:solidFill>
                <a:latin typeface="Francois One"/>
                <a:ea typeface="Francois One"/>
                <a:cs typeface="Francois One"/>
                <a:sym typeface="Francois One"/>
              </a:rPr>
              <a:t>…</a:t>
            </a:r>
            <a:endParaRPr sz="2265">
              <a:solidFill>
                <a:schemeClr val="lt1"/>
              </a:solidFill>
              <a:latin typeface="Francois One"/>
              <a:ea typeface="Francois One"/>
              <a:cs typeface="Francois One"/>
              <a:sym typeface="Francois One"/>
            </a:endParaRPr>
          </a:p>
          <a:p>
            <a:pPr indent="0" lvl="0" marL="0" rtl="0" algn="l">
              <a:spcBef>
                <a:spcPts val="1200"/>
              </a:spcBef>
              <a:spcAft>
                <a:spcPts val="1200"/>
              </a:spcAft>
              <a:buNone/>
            </a:pPr>
            <a:r>
              <a:t/>
            </a:r>
            <a:endParaRPr sz="2565">
              <a:solidFill>
                <a:schemeClr val="lt1"/>
              </a:solidFill>
              <a:latin typeface="Francois One"/>
              <a:ea typeface="Francois One"/>
              <a:cs typeface="Francois One"/>
              <a:sym typeface="Francois One"/>
            </a:endParaRPr>
          </a:p>
        </p:txBody>
      </p:sp>
      <p:sp>
        <p:nvSpPr>
          <p:cNvPr id="315" name="Google Shape;315;p40"/>
          <p:cNvSpPr txBox="1"/>
          <p:nvPr>
            <p:ph idx="1" type="body"/>
          </p:nvPr>
        </p:nvSpPr>
        <p:spPr>
          <a:xfrm>
            <a:off x="515400" y="192050"/>
            <a:ext cx="6448200" cy="559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b="1" lang="en" sz="2565">
                <a:latin typeface="Francois One"/>
                <a:ea typeface="Francois One"/>
                <a:cs typeface="Francois One"/>
                <a:sym typeface="Francois One"/>
              </a:rPr>
              <a:t>Improve existing suite: identify slowest tests</a:t>
            </a:r>
            <a:endParaRPr b="1" sz="2565">
              <a:latin typeface="Francois One"/>
              <a:ea typeface="Francois One"/>
              <a:cs typeface="Francois One"/>
              <a:sym typeface="Francois On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C0FF"/>
        </a:solidFill>
      </p:bgPr>
    </p:bg>
    <p:spTree>
      <p:nvGrpSpPr>
        <p:cNvPr id="319" name="Shape 319"/>
        <p:cNvGrpSpPr/>
        <p:nvPr/>
      </p:nvGrpSpPr>
      <p:grpSpPr>
        <a:xfrm>
          <a:off x="0" y="0"/>
          <a:ext cx="0" cy="0"/>
          <a:chOff x="0" y="0"/>
          <a:chExt cx="0" cy="0"/>
        </a:xfrm>
      </p:grpSpPr>
      <p:sp>
        <p:nvSpPr>
          <p:cNvPr id="320" name="Google Shape;320;p41"/>
          <p:cNvSpPr txBox="1"/>
          <p:nvPr>
            <p:ph idx="1" type="body"/>
          </p:nvPr>
        </p:nvSpPr>
        <p:spPr>
          <a:xfrm>
            <a:off x="1131100" y="1537938"/>
            <a:ext cx="3370500" cy="2095800"/>
          </a:xfrm>
          <a:prstGeom prst="rect">
            <a:avLst/>
          </a:prstGeom>
        </p:spPr>
        <p:txBody>
          <a:bodyPr anchorCtr="0" anchor="t" bIns="91425" lIns="91425" spcFirstLastPara="1" rIns="91425" wrap="square" tIns="91425">
            <a:noAutofit/>
          </a:bodyPr>
          <a:lstStyle/>
          <a:p>
            <a:pPr indent="-397827" lvl="0" marL="457200" rtl="0" algn="l">
              <a:spcBef>
                <a:spcPts val="0"/>
              </a:spcBef>
              <a:spcAft>
                <a:spcPts val="0"/>
              </a:spcAft>
              <a:buClr>
                <a:srgbClr val="371B47"/>
              </a:buClr>
              <a:buSzPts val="2665"/>
              <a:buFont typeface="Francois One"/>
              <a:buChar char="●"/>
            </a:pPr>
            <a:r>
              <a:rPr lang="en" sz="2665">
                <a:solidFill>
                  <a:srgbClr val="371B47"/>
                </a:solidFill>
                <a:latin typeface="Francois One"/>
                <a:ea typeface="Francois One"/>
                <a:cs typeface="Francois One"/>
                <a:sym typeface="Francois One"/>
              </a:rPr>
              <a:t>skunk</a:t>
            </a:r>
            <a:endParaRPr sz="2665">
              <a:solidFill>
                <a:srgbClr val="371B47"/>
              </a:solidFill>
              <a:latin typeface="Francois One"/>
              <a:ea typeface="Francois One"/>
              <a:cs typeface="Francois One"/>
              <a:sym typeface="Francois One"/>
            </a:endParaRPr>
          </a:p>
          <a:p>
            <a:pPr indent="-397827" lvl="0" marL="457200" rtl="0" algn="l">
              <a:spcBef>
                <a:spcPts val="0"/>
              </a:spcBef>
              <a:spcAft>
                <a:spcPts val="0"/>
              </a:spcAft>
              <a:buClr>
                <a:srgbClr val="371B47"/>
              </a:buClr>
              <a:buSzPts val="2665"/>
              <a:buFont typeface="Francois One"/>
              <a:buChar char="●"/>
            </a:pPr>
            <a:r>
              <a:rPr lang="en" sz="2665">
                <a:solidFill>
                  <a:srgbClr val="371B47"/>
                </a:solidFill>
                <a:latin typeface="Francois One"/>
                <a:ea typeface="Francois One"/>
                <a:cs typeface="Francois One"/>
                <a:sym typeface="Francois One"/>
              </a:rPr>
              <a:t>flog</a:t>
            </a:r>
            <a:endParaRPr sz="2665">
              <a:solidFill>
                <a:srgbClr val="371B47"/>
              </a:solidFill>
              <a:latin typeface="Francois One"/>
              <a:ea typeface="Francois One"/>
              <a:cs typeface="Francois One"/>
              <a:sym typeface="Francois One"/>
            </a:endParaRPr>
          </a:p>
          <a:p>
            <a:pPr indent="-397827" lvl="0" marL="457200" rtl="0" algn="l">
              <a:spcBef>
                <a:spcPts val="0"/>
              </a:spcBef>
              <a:spcAft>
                <a:spcPts val="0"/>
              </a:spcAft>
              <a:buClr>
                <a:srgbClr val="371B47"/>
              </a:buClr>
              <a:buSzPts val="2665"/>
              <a:buFont typeface="Francois One"/>
              <a:buChar char="●"/>
            </a:pPr>
            <a:r>
              <a:rPr lang="en" sz="2665">
                <a:solidFill>
                  <a:srgbClr val="371B47"/>
                </a:solidFill>
                <a:latin typeface="Francois One"/>
                <a:ea typeface="Francois One"/>
                <a:cs typeface="Francois One"/>
                <a:sym typeface="Francois One"/>
              </a:rPr>
              <a:t>churn</a:t>
            </a:r>
            <a:endParaRPr sz="2665">
              <a:solidFill>
                <a:srgbClr val="371B47"/>
              </a:solidFill>
              <a:latin typeface="Francois One"/>
              <a:ea typeface="Francois One"/>
              <a:cs typeface="Francois One"/>
              <a:sym typeface="Francois One"/>
            </a:endParaRPr>
          </a:p>
          <a:p>
            <a:pPr indent="-397827" lvl="0" marL="457200" rtl="0" algn="l">
              <a:spcBef>
                <a:spcPts val="0"/>
              </a:spcBef>
              <a:spcAft>
                <a:spcPts val="0"/>
              </a:spcAft>
              <a:buClr>
                <a:srgbClr val="371B47"/>
              </a:buClr>
              <a:buSzPts val="2665"/>
              <a:buFont typeface="Francois One"/>
              <a:buChar char="●"/>
            </a:pPr>
            <a:r>
              <a:rPr lang="en" sz="2665">
                <a:solidFill>
                  <a:srgbClr val="371B47"/>
                </a:solidFill>
                <a:latin typeface="Francois One"/>
                <a:ea typeface="Francois One"/>
                <a:cs typeface="Francois One"/>
                <a:sym typeface="Francois One"/>
              </a:rPr>
              <a:t>Code Climate</a:t>
            </a:r>
            <a:endParaRPr sz="2665">
              <a:solidFill>
                <a:srgbClr val="371B47"/>
              </a:solidFill>
              <a:latin typeface="Francois One"/>
              <a:ea typeface="Francois One"/>
              <a:cs typeface="Francois One"/>
              <a:sym typeface="Francois One"/>
            </a:endParaRPr>
          </a:p>
          <a:p>
            <a:pPr indent="0" lvl="0" marL="457200" rtl="0" algn="l">
              <a:spcBef>
                <a:spcPts val="1200"/>
              </a:spcBef>
              <a:spcAft>
                <a:spcPts val="1200"/>
              </a:spcAft>
              <a:buNone/>
            </a:pPr>
            <a:r>
              <a:t/>
            </a:r>
            <a:endParaRPr sz="2565">
              <a:solidFill>
                <a:srgbClr val="371B47"/>
              </a:solidFill>
              <a:latin typeface="Francois One"/>
              <a:ea typeface="Francois One"/>
              <a:cs typeface="Francois One"/>
              <a:sym typeface="Francois One"/>
            </a:endParaRPr>
          </a:p>
        </p:txBody>
      </p:sp>
      <p:pic>
        <p:nvPicPr>
          <p:cNvPr id="321" name="Google Shape;321;p41"/>
          <p:cNvPicPr preferRelativeResize="0"/>
          <p:nvPr/>
        </p:nvPicPr>
        <p:blipFill rotWithShape="1">
          <a:blip r:embed="rId3">
            <a:alphaModFix/>
          </a:blip>
          <a:srcRect b="18046" l="0" r="0" t="0"/>
          <a:stretch/>
        </p:blipFill>
        <p:spPr>
          <a:xfrm>
            <a:off x="1131100" y="1718522"/>
            <a:ext cx="446474" cy="314253"/>
          </a:xfrm>
          <a:prstGeom prst="rect">
            <a:avLst/>
          </a:prstGeom>
          <a:noFill/>
          <a:ln>
            <a:noFill/>
          </a:ln>
        </p:spPr>
      </p:pic>
      <p:pic>
        <p:nvPicPr>
          <p:cNvPr id="322" name="Google Shape;322;p41"/>
          <p:cNvPicPr preferRelativeResize="0"/>
          <p:nvPr/>
        </p:nvPicPr>
        <p:blipFill rotWithShape="1">
          <a:blip r:embed="rId3">
            <a:alphaModFix/>
          </a:blip>
          <a:srcRect b="18046" l="0" r="0" t="0"/>
          <a:stretch/>
        </p:blipFill>
        <p:spPr>
          <a:xfrm>
            <a:off x="1131100" y="2226717"/>
            <a:ext cx="446474" cy="314253"/>
          </a:xfrm>
          <a:prstGeom prst="rect">
            <a:avLst/>
          </a:prstGeom>
          <a:noFill/>
          <a:ln>
            <a:noFill/>
          </a:ln>
        </p:spPr>
      </p:pic>
      <p:pic>
        <p:nvPicPr>
          <p:cNvPr id="323" name="Google Shape;323;p41"/>
          <p:cNvPicPr preferRelativeResize="0"/>
          <p:nvPr/>
        </p:nvPicPr>
        <p:blipFill rotWithShape="1">
          <a:blip r:embed="rId3">
            <a:alphaModFix/>
          </a:blip>
          <a:srcRect b="18046" l="0" r="0" t="0"/>
          <a:stretch/>
        </p:blipFill>
        <p:spPr>
          <a:xfrm>
            <a:off x="1131100" y="2678446"/>
            <a:ext cx="446474" cy="314253"/>
          </a:xfrm>
          <a:prstGeom prst="rect">
            <a:avLst/>
          </a:prstGeom>
          <a:noFill/>
          <a:ln>
            <a:noFill/>
          </a:ln>
        </p:spPr>
      </p:pic>
      <p:sp>
        <p:nvSpPr>
          <p:cNvPr id="324" name="Google Shape;324;p41"/>
          <p:cNvSpPr txBox="1"/>
          <p:nvPr>
            <p:ph idx="1" type="body"/>
          </p:nvPr>
        </p:nvSpPr>
        <p:spPr>
          <a:xfrm>
            <a:off x="515400" y="192050"/>
            <a:ext cx="6448200" cy="559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b="1" lang="en" sz="2565">
                <a:solidFill>
                  <a:srgbClr val="371B47"/>
                </a:solidFill>
                <a:latin typeface="Francois One"/>
                <a:ea typeface="Francois One"/>
                <a:cs typeface="Francois One"/>
                <a:sym typeface="Francois One"/>
              </a:rPr>
              <a:t>I</a:t>
            </a:r>
            <a:r>
              <a:rPr b="1" lang="en" sz="2565">
                <a:solidFill>
                  <a:srgbClr val="371B47"/>
                </a:solidFill>
                <a:latin typeface="Francois One"/>
                <a:ea typeface="Francois One"/>
                <a:cs typeface="Francois One"/>
                <a:sym typeface="Francois One"/>
              </a:rPr>
              <a:t>dentify high churn and high complexity</a:t>
            </a:r>
            <a:endParaRPr b="1" sz="2565">
              <a:solidFill>
                <a:srgbClr val="371B47"/>
              </a:solidFill>
              <a:latin typeface="Francois One"/>
              <a:ea typeface="Francois One"/>
              <a:cs typeface="Francois One"/>
              <a:sym typeface="Francois One"/>
            </a:endParaRPr>
          </a:p>
        </p:txBody>
      </p:sp>
      <p:pic>
        <p:nvPicPr>
          <p:cNvPr descr="Cute astronaut soaking in space coffee cartoon vector icon illustration. technology drink icon concept isolated premium vector. flat cartoon style Premium Vector" id="325" name="Google Shape;325;p41"/>
          <p:cNvPicPr preferRelativeResize="0"/>
          <p:nvPr/>
        </p:nvPicPr>
        <p:blipFill rotWithShape="1">
          <a:blip r:embed="rId4">
            <a:alphaModFix/>
          </a:blip>
          <a:srcRect b="0" l="14133" r="0" t="18193"/>
          <a:stretch/>
        </p:blipFill>
        <p:spPr>
          <a:xfrm>
            <a:off x="4011625" y="937300"/>
            <a:ext cx="4356374" cy="4150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C0FF"/>
        </a:solidFill>
      </p:bgPr>
    </p:bg>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4682349" y="373524"/>
            <a:ext cx="4153898" cy="4396477"/>
          </a:xfrm>
          <a:prstGeom prst="rect">
            <a:avLst/>
          </a:prstGeom>
          <a:noFill/>
          <a:ln>
            <a:noFill/>
          </a:ln>
        </p:spPr>
      </p:pic>
      <p:pic>
        <p:nvPicPr>
          <p:cNvPr id="73" name="Google Shape;73;p15"/>
          <p:cNvPicPr preferRelativeResize="0"/>
          <p:nvPr/>
        </p:nvPicPr>
        <p:blipFill>
          <a:blip r:embed="rId4">
            <a:alphaModFix/>
          </a:blip>
          <a:stretch>
            <a:fillRect/>
          </a:stretch>
        </p:blipFill>
        <p:spPr>
          <a:xfrm>
            <a:off x="230300" y="530513"/>
            <a:ext cx="4452050" cy="40824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E384"/>
        </a:solidFill>
      </p:bgPr>
    </p:bg>
    <p:spTree>
      <p:nvGrpSpPr>
        <p:cNvPr id="329" name="Shape 329"/>
        <p:cNvGrpSpPr/>
        <p:nvPr/>
      </p:nvGrpSpPr>
      <p:grpSpPr>
        <a:xfrm>
          <a:off x="0" y="0"/>
          <a:ext cx="0" cy="0"/>
          <a:chOff x="0" y="0"/>
          <a:chExt cx="0" cy="0"/>
        </a:xfrm>
      </p:grpSpPr>
      <p:cxnSp>
        <p:nvCxnSpPr>
          <p:cNvPr id="330" name="Google Shape;330;p42"/>
          <p:cNvCxnSpPr/>
          <p:nvPr/>
        </p:nvCxnSpPr>
        <p:spPr>
          <a:xfrm>
            <a:off x="4406375" y="1149900"/>
            <a:ext cx="44700" cy="3374700"/>
          </a:xfrm>
          <a:prstGeom prst="straightConnector1">
            <a:avLst/>
          </a:prstGeom>
          <a:noFill/>
          <a:ln cap="flat" cmpd="sng" w="9525">
            <a:solidFill>
              <a:schemeClr val="dk2"/>
            </a:solidFill>
            <a:prstDash val="solid"/>
            <a:round/>
            <a:headEnd len="med" w="med" type="none"/>
            <a:tailEnd len="med" w="med" type="none"/>
          </a:ln>
        </p:spPr>
      </p:cxnSp>
      <p:cxnSp>
        <p:nvCxnSpPr>
          <p:cNvPr id="331" name="Google Shape;331;p42"/>
          <p:cNvCxnSpPr/>
          <p:nvPr/>
        </p:nvCxnSpPr>
        <p:spPr>
          <a:xfrm>
            <a:off x="523525" y="2674575"/>
            <a:ext cx="8074800" cy="609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42"/>
          <p:cNvSpPr/>
          <p:nvPr/>
        </p:nvSpPr>
        <p:spPr>
          <a:xfrm>
            <a:off x="5355925" y="2993550"/>
            <a:ext cx="199200" cy="20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2"/>
          <p:cNvSpPr/>
          <p:nvPr/>
        </p:nvSpPr>
        <p:spPr>
          <a:xfrm>
            <a:off x="7706725" y="1374550"/>
            <a:ext cx="199200" cy="2073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sp>
        <p:nvSpPr>
          <p:cNvPr id="334" name="Google Shape;334;p42"/>
          <p:cNvSpPr/>
          <p:nvPr/>
        </p:nvSpPr>
        <p:spPr>
          <a:xfrm>
            <a:off x="7207650" y="1873100"/>
            <a:ext cx="199200" cy="2073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2"/>
          <p:cNvSpPr/>
          <p:nvPr/>
        </p:nvSpPr>
        <p:spPr>
          <a:xfrm>
            <a:off x="3302325" y="2993550"/>
            <a:ext cx="199200" cy="20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2"/>
          <p:cNvSpPr/>
          <p:nvPr/>
        </p:nvSpPr>
        <p:spPr>
          <a:xfrm>
            <a:off x="1661700" y="3914375"/>
            <a:ext cx="199200" cy="20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2"/>
          <p:cNvSpPr/>
          <p:nvPr/>
        </p:nvSpPr>
        <p:spPr>
          <a:xfrm>
            <a:off x="5867975" y="3525538"/>
            <a:ext cx="199200" cy="20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2"/>
          <p:cNvSpPr/>
          <p:nvPr/>
        </p:nvSpPr>
        <p:spPr>
          <a:xfrm>
            <a:off x="2723000" y="2304450"/>
            <a:ext cx="199200" cy="20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 name="Google Shape;339;p42"/>
          <p:cNvCxnSpPr/>
          <p:nvPr/>
        </p:nvCxnSpPr>
        <p:spPr>
          <a:xfrm>
            <a:off x="462550" y="4597700"/>
            <a:ext cx="8225100" cy="48900"/>
          </a:xfrm>
          <a:prstGeom prst="straightConnector1">
            <a:avLst/>
          </a:prstGeom>
          <a:noFill/>
          <a:ln cap="flat" cmpd="sng" w="9525">
            <a:solidFill>
              <a:schemeClr val="dk2"/>
            </a:solidFill>
            <a:prstDash val="solid"/>
            <a:round/>
            <a:headEnd len="med" w="med" type="none"/>
            <a:tailEnd len="med" w="med" type="triangle"/>
          </a:ln>
        </p:spPr>
      </p:cxnSp>
      <p:cxnSp>
        <p:nvCxnSpPr>
          <p:cNvPr id="340" name="Google Shape;340;p42"/>
          <p:cNvCxnSpPr/>
          <p:nvPr/>
        </p:nvCxnSpPr>
        <p:spPr>
          <a:xfrm rot="10800000">
            <a:off x="462550" y="1149900"/>
            <a:ext cx="2100" cy="3441600"/>
          </a:xfrm>
          <a:prstGeom prst="straightConnector1">
            <a:avLst/>
          </a:prstGeom>
          <a:noFill/>
          <a:ln cap="flat" cmpd="sng" w="9525">
            <a:solidFill>
              <a:schemeClr val="dk2"/>
            </a:solidFill>
            <a:prstDash val="solid"/>
            <a:round/>
            <a:headEnd len="med" w="med" type="none"/>
            <a:tailEnd len="med" w="med" type="triangle"/>
          </a:ln>
        </p:spPr>
      </p:cxnSp>
      <p:sp>
        <p:nvSpPr>
          <p:cNvPr id="341" name="Google Shape;341;p42"/>
          <p:cNvSpPr txBox="1"/>
          <p:nvPr/>
        </p:nvSpPr>
        <p:spPr>
          <a:xfrm rot="-5400000">
            <a:off x="-898000" y="1843650"/>
            <a:ext cx="234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Francois One"/>
                <a:ea typeface="Francois One"/>
                <a:cs typeface="Francois One"/>
                <a:sym typeface="Francois One"/>
              </a:rPr>
              <a:t>Churn</a:t>
            </a:r>
            <a:endParaRPr sz="2000">
              <a:latin typeface="Francois One"/>
              <a:ea typeface="Francois One"/>
              <a:cs typeface="Francois One"/>
              <a:sym typeface="Francois One"/>
            </a:endParaRPr>
          </a:p>
        </p:txBody>
      </p:sp>
      <p:sp>
        <p:nvSpPr>
          <p:cNvPr id="342" name="Google Shape;342;p42"/>
          <p:cNvSpPr txBox="1"/>
          <p:nvPr/>
        </p:nvSpPr>
        <p:spPr>
          <a:xfrm>
            <a:off x="3707825" y="4656775"/>
            <a:ext cx="144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Francois One"/>
                <a:ea typeface="Francois One"/>
                <a:cs typeface="Francois One"/>
                <a:sym typeface="Francois One"/>
              </a:rPr>
              <a:t>Complexity</a:t>
            </a:r>
            <a:endParaRPr sz="2000">
              <a:latin typeface="Francois One"/>
              <a:ea typeface="Francois One"/>
              <a:cs typeface="Francois One"/>
              <a:sym typeface="Francois One"/>
            </a:endParaRPr>
          </a:p>
        </p:txBody>
      </p:sp>
      <p:sp>
        <p:nvSpPr>
          <p:cNvPr id="343" name="Google Shape;343;p42"/>
          <p:cNvSpPr txBox="1"/>
          <p:nvPr/>
        </p:nvSpPr>
        <p:spPr>
          <a:xfrm>
            <a:off x="4572000" y="2336875"/>
            <a:ext cx="42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rancois One"/>
                <a:ea typeface="Francois One"/>
                <a:cs typeface="Francois One"/>
                <a:sym typeface="Francois One"/>
              </a:rPr>
              <a:t>Prioritize test coverage and refactoring time here</a:t>
            </a:r>
            <a:endParaRPr>
              <a:latin typeface="Francois One"/>
              <a:ea typeface="Francois One"/>
              <a:cs typeface="Francois One"/>
              <a:sym typeface="Francois One"/>
            </a:endParaRPr>
          </a:p>
        </p:txBody>
      </p:sp>
      <p:cxnSp>
        <p:nvCxnSpPr>
          <p:cNvPr id="344" name="Google Shape;344;p42"/>
          <p:cNvCxnSpPr>
            <a:stCxn id="345" idx="2"/>
          </p:cNvCxnSpPr>
          <p:nvPr/>
        </p:nvCxnSpPr>
        <p:spPr>
          <a:xfrm>
            <a:off x="7624525" y="919050"/>
            <a:ext cx="141000" cy="394200"/>
          </a:xfrm>
          <a:prstGeom prst="straightConnector1">
            <a:avLst/>
          </a:prstGeom>
          <a:noFill/>
          <a:ln cap="flat" cmpd="sng" w="9525">
            <a:solidFill>
              <a:schemeClr val="dk2"/>
            </a:solidFill>
            <a:prstDash val="solid"/>
            <a:round/>
            <a:headEnd len="med" w="med" type="none"/>
            <a:tailEnd len="med" w="med" type="triangle"/>
          </a:ln>
        </p:spPr>
      </p:cxnSp>
      <p:sp>
        <p:nvSpPr>
          <p:cNvPr id="345" name="Google Shape;345;p42"/>
          <p:cNvSpPr txBox="1"/>
          <p:nvPr/>
        </p:nvSpPr>
        <p:spPr>
          <a:xfrm>
            <a:off x="6650725" y="303450"/>
            <a:ext cx="194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rancois One"/>
                <a:ea typeface="Francois One"/>
                <a:cs typeface="Francois One"/>
                <a:sym typeface="Francois One"/>
              </a:rPr>
              <a:t>Most complicated and changes most often</a:t>
            </a:r>
            <a:endParaRPr>
              <a:latin typeface="Francois One"/>
              <a:ea typeface="Francois One"/>
              <a:cs typeface="Francois One"/>
              <a:sym typeface="Francois One"/>
            </a:endParaRPr>
          </a:p>
        </p:txBody>
      </p:sp>
      <p:sp>
        <p:nvSpPr>
          <p:cNvPr id="346" name="Google Shape;346;p42"/>
          <p:cNvSpPr/>
          <p:nvPr/>
        </p:nvSpPr>
        <p:spPr>
          <a:xfrm>
            <a:off x="6209250" y="1665800"/>
            <a:ext cx="199200" cy="2073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2"/>
          <p:cNvSpPr/>
          <p:nvPr/>
        </p:nvSpPr>
        <p:spPr>
          <a:xfrm>
            <a:off x="5447225" y="1986300"/>
            <a:ext cx="199200" cy="2073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2"/>
          <p:cNvSpPr/>
          <p:nvPr/>
        </p:nvSpPr>
        <p:spPr>
          <a:xfrm>
            <a:off x="4849550" y="2080400"/>
            <a:ext cx="199200" cy="2073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2"/>
          <p:cNvSpPr/>
          <p:nvPr/>
        </p:nvSpPr>
        <p:spPr>
          <a:xfrm>
            <a:off x="1931525" y="2080400"/>
            <a:ext cx="199200" cy="20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2"/>
          <p:cNvSpPr/>
          <p:nvPr/>
        </p:nvSpPr>
        <p:spPr>
          <a:xfrm>
            <a:off x="3302325" y="1248150"/>
            <a:ext cx="199200" cy="20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2"/>
          <p:cNvSpPr txBox="1"/>
          <p:nvPr>
            <p:ph idx="1" type="body"/>
          </p:nvPr>
        </p:nvSpPr>
        <p:spPr>
          <a:xfrm>
            <a:off x="515400" y="192050"/>
            <a:ext cx="6448200" cy="559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b="1" lang="en" sz="2565">
                <a:solidFill>
                  <a:srgbClr val="371B47"/>
                </a:solidFill>
                <a:latin typeface="Francois One"/>
                <a:ea typeface="Francois One"/>
                <a:cs typeface="Francois One"/>
                <a:sym typeface="Francois One"/>
              </a:rPr>
              <a:t>Identify high churn and high complexity</a:t>
            </a:r>
            <a:endParaRPr b="1" sz="2565">
              <a:solidFill>
                <a:srgbClr val="371B47"/>
              </a:solidFill>
              <a:latin typeface="Francois One"/>
              <a:ea typeface="Francois One"/>
              <a:cs typeface="Francois One"/>
              <a:sym typeface="Francois On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A6FE"/>
        </a:solidFill>
      </p:bgPr>
    </p:bg>
    <p:spTree>
      <p:nvGrpSpPr>
        <p:cNvPr id="355" name="Shape 355"/>
        <p:cNvGrpSpPr/>
        <p:nvPr/>
      </p:nvGrpSpPr>
      <p:grpSpPr>
        <a:xfrm>
          <a:off x="0" y="0"/>
          <a:ext cx="0" cy="0"/>
          <a:chOff x="0" y="0"/>
          <a:chExt cx="0" cy="0"/>
        </a:xfrm>
      </p:grpSpPr>
      <p:pic>
        <p:nvPicPr>
          <p:cNvPr id="356" name="Google Shape;356;p43"/>
          <p:cNvPicPr preferRelativeResize="0"/>
          <p:nvPr/>
        </p:nvPicPr>
        <p:blipFill>
          <a:blip r:embed="rId3">
            <a:alphaModFix/>
          </a:blip>
          <a:stretch>
            <a:fillRect/>
          </a:stretch>
        </p:blipFill>
        <p:spPr>
          <a:xfrm>
            <a:off x="4381325" y="2101375"/>
            <a:ext cx="2008249" cy="2856202"/>
          </a:xfrm>
          <a:prstGeom prst="rect">
            <a:avLst/>
          </a:prstGeom>
          <a:noFill/>
          <a:ln>
            <a:noFill/>
          </a:ln>
        </p:spPr>
      </p:pic>
      <p:pic>
        <p:nvPicPr>
          <p:cNvPr id="357" name="Google Shape;357;p43"/>
          <p:cNvPicPr preferRelativeResize="0"/>
          <p:nvPr/>
        </p:nvPicPr>
        <p:blipFill>
          <a:blip r:embed="rId4">
            <a:alphaModFix/>
          </a:blip>
          <a:stretch>
            <a:fillRect/>
          </a:stretch>
        </p:blipFill>
        <p:spPr>
          <a:xfrm>
            <a:off x="589900" y="626676"/>
            <a:ext cx="1684451" cy="2496200"/>
          </a:xfrm>
          <a:prstGeom prst="rect">
            <a:avLst/>
          </a:prstGeom>
          <a:noFill/>
          <a:ln>
            <a:noFill/>
          </a:ln>
        </p:spPr>
      </p:pic>
      <p:pic>
        <p:nvPicPr>
          <p:cNvPr id="358" name="Google Shape;358;p43"/>
          <p:cNvPicPr preferRelativeResize="0"/>
          <p:nvPr/>
        </p:nvPicPr>
        <p:blipFill>
          <a:blip r:embed="rId5">
            <a:alphaModFix/>
          </a:blip>
          <a:stretch>
            <a:fillRect/>
          </a:stretch>
        </p:blipFill>
        <p:spPr>
          <a:xfrm>
            <a:off x="2414925" y="626675"/>
            <a:ext cx="1380951" cy="2496200"/>
          </a:xfrm>
          <a:prstGeom prst="rect">
            <a:avLst/>
          </a:prstGeom>
          <a:noFill/>
          <a:ln>
            <a:noFill/>
          </a:ln>
        </p:spPr>
      </p:pic>
      <p:pic>
        <p:nvPicPr>
          <p:cNvPr id="359" name="Google Shape;359;p43"/>
          <p:cNvPicPr preferRelativeResize="0"/>
          <p:nvPr/>
        </p:nvPicPr>
        <p:blipFill>
          <a:blip r:embed="rId6">
            <a:alphaModFix/>
          </a:blip>
          <a:stretch>
            <a:fillRect/>
          </a:stretch>
        </p:blipFill>
        <p:spPr>
          <a:xfrm flipH="1">
            <a:off x="2373063" y="834416"/>
            <a:ext cx="2008249" cy="2665533"/>
          </a:xfrm>
          <a:prstGeom prst="rect">
            <a:avLst/>
          </a:prstGeom>
          <a:noFill/>
          <a:ln>
            <a:noFill/>
          </a:ln>
        </p:spPr>
      </p:pic>
      <p:pic>
        <p:nvPicPr>
          <p:cNvPr id="360" name="Google Shape;360;p43"/>
          <p:cNvPicPr preferRelativeResize="0"/>
          <p:nvPr/>
        </p:nvPicPr>
        <p:blipFill>
          <a:blip r:embed="rId7">
            <a:alphaModFix/>
          </a:blip>
          <a:stretch>
            <a:fillRect/>
          </a:stretch>
        </p:blipFill>
        <p:spPr>
          <a:xfrm>
            <a:off x="2181550" y="1280337"/>
            <a:ext cx="1380951" cy="2582825"/>
          </a:xfrm>
          <a:prstGeom prst="rect">
            <a:avLst/>
          </a:prstGeom>
          <a:noFill/>
          <a:ln>
            <a:noFill/>
          </a:ln>
        </p:spPr>
      </p:pic>
      <p:pic>
        <p:nvPicPr>
          <p:cNvPr id="361" name="Google Shape;361;p43"/>
          <p:cNvPicPr preferRelativeResize="0"/>
          <p:nvPr/>
        </p:nvPicPr>
        <p:blipFill>
          <a:blip r:embed="rId8">
            <a:alphaModFix/>
          </a:blip>
          <a:stretch>
            <a:fillRect/>
          </a:stretch>
        </p:blipFill>
        <p:spPr>
          <a:xfrm>
            <a:off x="7452125" y="343443"/>
            <a:ext cx="1380950" cy="2104305"/>
          </a:xfrm>
          <a:prstGeom prst="rect">
            <a:avLst/>
          </a:prstGeom>
          <a:noFill/>
          <a:ln>
            <a:noFill/>
          </a:ln>
        </p:spPr>
      </p:pic>
      <p:pic>
        <p:nvPicPr>
          <p:cNvPr id="362" name="Google Shape;362;p43"/>
          <p:cNvPicPr preferRelativeResize="0"/>
          <p:nvPr/>
        </p:nvPicPr>
        <p:blipFill>
          <a:blip r:embed="rId9">
            <a:alphaModFix/>
          </a:blip>
          <a:stretch>
            <a:fillRect/>
          </a:stretch>
        </p:blipFill>
        <p:spPr>
          <a:xfrm>
            <a:off x="5573901" y="192047"/>
            <a:ext cx="1774776" cy="15399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par>
                          <p:cTn fill="hold">
                            <p:stCondLst>
                              <p:cond delay="100"/>
                            </p:stCondLst>
                            <p:childTnLst>
                              <p:par>
                                <p:cTn fill="hold" nodeType="after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par>
                          <p:cTn fill="hold">
                            <p:stCondLst>
                              <p:cond delay="200"/>
                            </p:stCondLst>
                            <p:childTnLst>
                              <p:par>
                                <p:cTn fill="hold" nodeType="after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par>
                          <p:cTn fill="hold">
                            <p:stCondLst>
                              <p:cond delay="200"/>
                            </p:stCondLst>
                            <p:childTnLst>
                              <p:par>
                                <p:cTn fill="hold" nodeType="after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0FFB8"/>
        </a:solidFill>
      </p:bgPr>
    </p:bg>
    <p:spTree>
      <p:nvGrpSpPr>
        <p:cNvPr id="366" name="Shape 366"/>
        <p:cNvGrpSpPr/>
        <p:nvPr/>
      </p:nvGrpSpPr>
      <p:grpSpPr>
        <a:xfrm>
          <a:off x="0" y="0"/>
          <a:ext cx="0" cy="0"/>
          <a:chOff x="0" y="0"/>
          <a:chExt cx="0" cy="0"/>
        </a:xfrm>
      </p:grpSpPr>
      <p:pic>
        <p:nvPicPr>
          <p:cNvPr id="367" name="Google Shape;367;p44"/>
          <p:cNvPicPr preferRelativeResize="0"/>
          <p:nvPr/>
        </p:nvPicPr>
        <p:blipFill>
          <a:blip r:embed="rId3">
            <a:alphaModFix/>
          </a:blip>
          <a:stretch>
            <a:fillRect/>
          </a:stretch>
        </p:blipFill>
        <p:spPr>
          <a:xfrm>
            <a:off x="2253400" y="152400"/>
            <a:ext cx="4838702" cy="4838702"/>
          </a:xfrm>
          <a:prstGeom prst="rect">
            <a:avLst/>
          </a:prstGeom>
          <a:noFill/>
          <a:ln>
            <a:noFill/>
          </a:ln>
        </p:spPr>
      </p:pic>
      <p:sp>
        <p:nvSpPr>
          <p:cNvPr id="368" name="Google Shape;368;p44"/>
          <p:cNvSpPr/>
          <p:nvPr/>
        </p:nvSpPr>
        <p:spPr>
          <a:xfrm>
            <a:off x="1248750" y="977425"/>
            <a:ext cx="1212600" cy="738600"/>
          </a:xfrm>
          <a:prstGeom prst="wedgeRoundRectCallout">
            <a:avLst>
              <a:gd fmla="val 83317" name="adj1"/>
              <a:gd fmla="val 4998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4"/>
          <p:cNvSpPr txBox="1"/>
          <p:nvPr/>
        </p:nvSpPr>
        <p:spPr>
          <a:xfrm>
            <a:off x="1455600" y="1123525"/>
            <a:ext cx="873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Francois One"/>
                <a:ea typeface="Francois One"/>
                <a:cs typeface="Francois One"/>
                <a:sym typeface="Francois One"/>
              </a:rPr>
              <a:t>Toasty</a:t>
            </a:r>
            <a:endParaRPr sz="1700">
              <a:latin typeface="Francois One"/>
              <a:ea typeface="Francois One"/>
              <a:cs typeface="Francois One"/>
              <a:sym typeface="Francois On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BAAFE"/>
        </a:solidFill>
      </p:bgPr>
    </p:bg>
    <p:spTree>
      <p:nvGrpSpPr>
        <p:cNvPr id="373" name="Shape 373"/>
        <p:cNvGrpSpPr/>
        <p:nvPr/>
      </p:nvGrpSpPr>
      <p:grpSpPr>
        <a:xfrm>
          <a:off x="0" y="0"/>
          <a:ext cx="0" cy="0"/>
          <a:chOff x="0" y="0"/>
          <a:chExt cx="0" cy="0"/>
        </a:xfrm>
      </p:grpSpPr>
      <p:pic>
        <p:nvPicPr>
          <p:cNvPr id="374" name="Google Shape;374;p45"/>
          <p:cNvPicPr preferRelativeResize="0"/>
          <p:nvPr/>
        </p:nvPicPr>
        <p:blipFill rotWithShape="1">
          <a:blip r:embed="rId3">
            <a:alphaModFix/>
          </a:blip>
          <a:srcRect b="5500" l="0" r="0" t="3433"/>
          <a:stretch/>
        </p:blipFill>
        <p:spPr>
          <a:xfrm>
            <a:off x="2915000" y="749602"/>
            <a:ext cx="2788925" cy="2539699"/>
          </a:xfrm>
          <a:prstGeom prst="rect">
            <a:avLst/>
          </a:prstGeom>
          <a:noFill/>
          <a:ln>
            <a:noFill/>
          </a:ln>
        </p:spPr>
      </p:pic>
      <p:sp>
        <p:nvSpPr>
          <p:cNvPr id="375" name="Google Shape;375;p45"/>
          <p:cNvSpPr txBox="1"/>
          <p:nvPr>
            <p:ph idx="1" type="body"/>
          </p:nvPr>
        </p:nvSpPr>
        <p:spPr>
          <a:xfrm>
            <a:off x="898050" y="3538500"/>
            <a:ext cx="7460700" cy="564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lang="en" sz="3065">
                <a:solidFill>
                  <a:schemeClr val="lt1"/>
                </a:solidFill>
                <a:latin typeface="Francois One"/>
                <a:ea typeface="Francois One"/>
                <a:cs typeface="Francois One"/>
                <a:sym typeface="Francois One"/>
              </a:rPr>
              <a:t>Make peace with an incremental approach</a:t>
            </a:r>
            <a:endParaRPr sz="2865">
              <a:solidFill>
                <a:schemeClr val="lt1"/>
              </a:solidFill>
              <a:latin typeface="Francois One"/>
              <a:ea typeface="Francois One"/>
              <a:cs typeface="Francois One"/>
              <a:sym typeface="Francois On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0FFB8"/>
        </a:solidFill>
      </p:bgPr>
    </p:bg>
    <p:spTree>
      <p:nvGrpSpPr>
        <p:cNvPr id="379" name="Shape 379"/>
        <p:cNvGrpSpPr/>
        <p:nvPr/>
      </p:nvGrpSpPr>
      <p:grpSpPr>
        <a:xfrm>
          <a:off x="0" y="0"/>
          <a:ext cx="0" cy="0"/>
          <a:chOff x="0" y="0"/>
          <a:chExt cx="0" cy="0"/>
        </a:xfrm>
      </p:grpSpPr>
      <p:sp>
        <p:nvSpPr>
          <p:cNvPr id="380" name="Google Shape;380;p46"/>
          <p:cNvSpPr txBox="1"/>
          <p:nvPr>
            <p:ph idx="1" type="body"/>
          </p:nvPr>
        </p:nvSpPr>
        <p:spPr>
          <a:xfrm>
            <a:off x="1489800" y="2289750"/>
            <a:ext cx="2919900" cy="564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lang="en" sz="3365">
                <a:solidFill>
                  <a:srgbClr val="371B47"/>
                </a:solidFill>
                <a:latin typeface="Francois One"/>
                <a:ea typeface="Francois One"/>
                <a:cs typeface="Francois One"/>
                <a:sym typeface="Francois One"/>
              </a:rPr>
              <a:t>PARTS UNKNOWN</a:t>
            </a:r>
            <a:endParaRPr sz="3365">
              <a:solidFill>
                <a:srgbClr val="371B47"/>
              </a:solidFill>
              <a:latin typeface="Francois One"/>
              <a:ea typeface="Francois One"/>
              <a:cs typeface="Francois One"/>
              <a:sym typeface="Francois One"/>
            </a:endParaRPr>
          </a:p>
        </p:txBody>
      </p:sp>
      <p:sp>
        <p:nvSpPr>
          <p:cNvPr id="381" name="Google Shape;381;p46"/>
          <p:cNvSpPr txBox="1"/>
          <p:nvPr>
            <p:ph idx="1" type="body"/>
          </p:nvPr>
        </p:nvSpPr>
        <p:spPr>
          <a:xfrm>
            <a:off x="1489800" y="1581925"/>
            <a:ext cx="2265300" cy="564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b="1" lang="en" sz="2265">
                <a:solidFill>
                  <a:srgbClr val="21102D"/>
                </a:solidFill>
                <a:latin typeface="Francois One"/>
                <a:ea typeface="Francois One"/>
                <a:cs typeface="Francois One"/>
                <a:sym typeface="Francois One"/>
              </a:rPr>
              <a:t>CHAPTER 4</a:t>
            </a:r>
            <a:endParaRPr b="1" sz="2265">
              <a:solidFill>
                <a:srgbClr val="21102D"/>
              </a:solidFill>
              <a:latin typeface="Francois One"/>
              <a:ea typeface="Francois One"/>
              <a:cs typeface="Francois One"/>
              <a:sym typeface="Francois One"/>
            </a:endParaRPr>
          </a:p>
        </p:txBody>
      </p:sp>
      <p:pic>
        <p:nvPicPr>
          <p:cNvPr id="382" name="Google Shape;382;p46"/>
          <p:cNvPicPr preferRelativeResize="0"/>
          <p:nvPr/>
        </p:nvPicPr>
        <p:blipFill>
          <a:blip r:embed="rId3">
            <a:alphaModFix/>
          </a:blip>
          <a:stretch>
            <a:fillRect/>
          </a:stretch>
        </p:blipFill>
        <p:spPr>
          <a:xfrm>
            <a:off x="3913775" y="225625"/>
            <a:ext cx="4692250" cy="4692250"/>
          </a:xfrm>
          <a:prstGeom prst="rect">
            <a:avLst/>
          </a:prstGeom>
          <a:noFill/>
          <a:ln>
            <a:noFill/>
          </a:ln>
        </p:spPr>
      </p:pic>
      <p:sp>
        <p:nvSpPr>
          <p:cNvPr id="383" name="Google Shape;383;p46"/>
          <p:cNvSpPr/>
          <p:nvPr/>
        </p:nvSpPr>
        <p:spPr>
          <a:xfrm flipH="1" rot="10800000">
            <a:off x="453425" y="4877675"/>
            <a:ext cx="1093500" cy="390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6"/>
          <p:cNvSpPr/>
          <p:nvPr/>
        </p:nvSpPr>
        <p:spPr>
          <a:xfrm flipH="1" rot="10800000">
            <a:off x="1596425" y="4877675"/>
            <a:ext cx="1093500" cy="3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6"/>
          <p:cNvSpPr/>
          <p:nvPr/>
        </p:nvSpPr>
        <p:spPr>
          <a:xfrm flipH="1" rot="10800000">
            <a:off x="2739425" y="4877675"/>
            <a:ext cx="1093500" cy="3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6"/>
          <p:cNvSpPr/>
          <p:nvPr/>
        </p:nvSpPr>
        <p:spPr>
          <a:xfrm flipH="1" rot="10800000">
            <a:off x="40348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6"/>
          <p:cNvSpPr/>
          <p:nvPr/>
        </p:nvSpPr>
        <p:spPr>
          <a:xfrm flipH="1" rot="10800000">
            <a:off x="51457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6"/>
          <p:cNvSpPr/>
          <p:nvPr/>
        </p:nvSpPr>
        <p:spPr>
          <a:xfrm flipH="1" rot="10800000">
            <a:off x="63649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6"/>
          <p:cNvSpPr/>
          <p:nvPr/>
        </p:nvSpPr>
        <p:spPr>
          <a:xfrm>
            <a:off x="51283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6"/>
          <p:cNvSpPr/>
          <p:nvPr/>
        </p:nvSpPr>
        <p:spPr>
          <a:xfrm flipH="1" rot="10800000">
            <a:off x="75841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6"/>
          <p:cNvSpPr/>
          <p:nvPr/>
        </p:nvSpPr>
        <p:spPr>
          <a:xfrm>
            <a:off x="74584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6"/>
          <p:cNvSpPr/>
          <p:nvPr/>
        </p:nvSpPr>
        <p:spPr>
          <a:xfrm>
            <a:off x="62392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6"/>
          <p:cNvSpPr/>
          <p:nvPr/>
        </p:nvSpPr>
        <p:spPr>
          <a:xfrm>
            <a:off x="26137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46"/>
          <p:cNvPicPr preferRelativeResize="0"/>
          <p:nvPr/>
        </p:nvPicPr>
        <p:blipFill rotWithShape="1">
          <a:blip r:embed="rId4">
            <a:alphaModFix/>
          </a:blip>
          <a:srcRect b="27560" l="11418" r="11217" t="23952"/>
          <a:stretch/>
        </p:blipFill>
        <p:spPr>
          <a:xfrm flipH="1" rot="1230771">
            <a:off x="3727897" y="4757204"/>
            <a:ext cx="446765" cy="279984"/>
          </a:xfrm>
          <a:prstGeom prst="rect">
            <a:avLst/>
          </a:prstGeom>
          <a:noFill/>
          <a:ln>
            <a:noFill/>
          </a:ln>
        </p:spPr>
      </p:pic>
      <p:sp>
        <p:nvSpPr>
          <p:cNvPr id="395" name="Google Shape;395;p46"/>
          <p:cNvSpPr/>
          <p:nvPr/>
        </p:nvSpPr>
        <p:spPr>
          <a:xfrm>
            <a:off x="327725" y="4825650"/>
            <a:ext cx="143100" cy="1431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6"/>
          <p:cNvSpPr/>
          <p:nvPr/>
        </p:nvSpPr>
        <p:spPr>
          <a:xfrm>
            <a:off x="86014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6"/>
          <p:cNvSpPr/>
          <p:nvPr/>
        </p:nvSpPr>
        <p:spPr>
          <a:xfrm>
            <a:off x="14707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3B1FE"/>
        </a:solidFill>
      </p:bgPr>
    </p:bg>
    <p:spTree>
      <p:nvGrpSpPr>
        <p:cNvPr id="401" name="Shape 401"/>
        <p:cNvGrpSpPr/>
        <p:nvPr/>
      </p:nvGrpSpPr>
      <p:grpSpPr>
        <a:xfrm>
          <a:off x="0" y="0"/>
          <a:ext cx="0" cy="0"/>
          <a:chOff x="0" y="0"/>
          <a:chExt cx="0" cy="0"/>
        </a:xfrm>
      </p:grpSpPr>
      <p:pic>
        <p:nvPicPr>
          <p:cNvPr id="402" name="Google Shape;402;p47"/>
          <p:cNvPicPr preferRelativeResize="0"/>
          <p:nvPr/>
        </p:nvPicPr>
        <p:blipFill>
          <a:blip r:embed="rId3">
            <a:alphaModFix/>
          </a:blip>
          <a:stretch>
            <a:fillRect/>
          </a:stretch>
        </p:blipFill>
        <p:spPr>
          <a:xfrm>
            <a:off x="1924899" y="356361"/>
            <a:ext cx="5294198" cy="44307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406" name="Shape 406"/>
        <p:cNvGrpSpPr/>
        <p:nvPr/>
      </p:nvGrpSpPr>
      <p:grpSpPr>
        <a:xfrm>
          <a:off x="0" y="0"/>
          <a:ext cx="0" cy="0"/>
          <a:chOff x="0" y="0"/>
          <a:chExt cx="0" cy="0"/>
        </a:xfrm>
      </p:grpSpPr>
      <p:sp>
        <p:nvSpPr>
          <p:cNvPr id="407" name="Google Shape;407;p48"/>
          <p:cNvSpPr/>
          <p:nvPr/>
        </p:nvSpPr>
        <p:spPr>
          <a:xfrm>
            <a:off x="2317525" y="35475"/>
            <a:ext cx="71100" cy="264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8"/>
          <p:cNvSpPr/>
          <p:nvPr/>
        </p:nvSpPr>
        <p:spPr>
          <a:xfrm rot="-4164933">
            <a:off x="5593314" y="326167"/>
            <a:ext cx="70822" cy="7093938"/>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8"/>
          <p:cNvSpPr/>
          <p:nvPr/>
        </p:nvSpPr>
        <p:spPr>
          <a:xfrm rot="-7932165">
            <a:off x="1131883" y="2121881"/>
            <a:ext cx="65202" cy="3233234"/>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0" name="Google Shape;410;p48"/>
          <p:cNvPicPr preferRelativeResize="0"/>
          <p:nvPr/>
        </p:nvPicPr>
        <p:blipFill>
          <a:blip r:embed="rId3">
            <a:alphaModFix/>
          </a:blip>
          <a:stretch>
            <a:fillRect/>
          </a:stretch>
        </p:blipFill>
        <p:spPr>
          <a:xfrm rot="377535">
            <a:off x="1979596" y="579277"/>
            <a:ext cx="3123073" cy="3384202"/>
          </a:xfrm>
          <a:prstGeom prst="rect">
            <a:avLst/>
          </a:prstGeom>
          <a:noFill/>
          <a:ln>
            <a:noFill/>
          </a:ln>
        </p:spPr>
      </p:pic>
      <p:pic>
        <p:nvPicPr>
          <p:cNvPr id="411" name="Google Shape;411;p48"/>
          <p:cNvPicPr preferRelativeResize="0"/>
          <p:nvPr/>
        </p:nvPicPr>
        <p:blipFill>
          <a:blip r:embed="rId3">
            <a:alphaModFix/>
          </a:blip>
          <a:stretch>
            <a:fillRect/>
          </a:stretch>
        </p:blipFill>
        <p:spPr>
          <a:xfrm rot="-495274">
            <a:off x="191648" y="1475739"/>
            <a:ext cx="2639352" cy="2860028"/>
          </a:xfrm>
          <a:prstGeom prst="rect">
            <a:avLst/>
          </a:prstGeom>
          <a:noFill/>
          <a:ln>
            <a:noFill/>
          </a:ln>
        </p:spPr>
      </p:pic>
      <p:pic>
        <p:nvPicPr>
          <p:cNvPr id="412" name="Google Shape;412;p48"/>
          <p:cNvPicPr preferRelativeResize="0"/>
          <p:nvPr/>
        </p:nvPicPr>
        <p:blipFill>
          <a:blip r:embed="rId3">
            <a:alphaModFix/>
          </a:blip>
          <a:stretch>
            <a:fillRect/>
          </a:stretch>
        </p:blipFill>
        <p:spPr>
          <a:xfrm>
            <a:off x="1329280" y="1796350"/>
            <a:ext cx="2047593" cy="2218798"/>
          </a:xfrm>
          <a:prstGeom prst="rect">
            <a:avLst/>
          </a:prstGeom>
          <a:noFill/>
          <a:ln>
            <a:noFill/>
          </a:ln>
        </p:spPr>
      </p:pic>
      <p:pic>
        <p:nvPicPr>
          <p:cNvPr id="413" name="Google Shape;413;p48"/>
          <p:cNvPicPr preferRelativeResize="0"/>
          <p:nvPr/>
        </p:nvPicPr>
        <p:blipFill>
          <a:blip r:embed="rId4">
            <a:alphaModFix/>
          </a:blip>
          <a:stretch>
            <a:fillRect/>
          </a:stretch>
        </p:blipFill>
        <p:spPr>
          <a:xfrm>
            <a:off x="6644000" y="1948750"/>
            <a:ext cx="1742900" cy="3150449"/>
          </a:xfrm>
          <a:prstGeom prst="rect">
            <a:avLst/>
          </a:prstGeom>
          <a:noFill/>
          <a:ln>
            <a:noFill/>
          </a:ln>
        </p:spPr>
      </p:pic>
      <p:pic>
        <p:nvPicPr>
          <p:cNvPr id="414" name="Google Shape;414;p48"/>
          <p:cNvPicPr preferRelativeResize="0"/>
          <p:nvPr/>
        </p:nvPicPr>
        <p:blipFill>
          <a:blip r:embed="rId5">
            <a:alphaModFix/>
          </a:blip>
          <a:stretch>
            <a:fillRect/>
          </a:stretch>
        </p:blipFill>
        <p:spPr>
          <a:xfrm>
            <a:off x="1387392" y="2916525"/>
            <a:ext cx="1931354" cy="1643950"/>
          </a:xfrm>
          <a:prstGeom prst="rect">
            <a:avLst/>
          </a:prstGeom>
          <a:noFill/>
          <a:ln>
            <a:noFill/>
          </a:ln>
        </p:spPr>
      </p:pic>
      <p:pic>
        <p:nvPicPr>
          <p:cNvPr id="415" name="Google Shape;415;p48"/>
          <p:cNvPicPr preferRelativeResize="0"/>
          <p:nvPr/>
        </p:nvPicPr>
        <p:blipFill>
          <a:blip r:embed="rId3">
            <a:alphaModFix/>
          </a:blip>
          <a:stretch>
            <a:fillRect/>
          </a:stretch>
        </p:blipFill>
        <p:spPr>
          <a:xfrm rot="-624106">
            <a:off x="3665053" y="3032580"/>
            <a:ext cx="906952" cy="982781"/>
          </a:xfrm>
          <a:prstGeom prst="rect">
            <a:avLst/>
          </a:prstGeom>
          <a:noFill/>
          <a:ln>
            <a:noFill/>
          </a:ln>
        </p:spPr>
      </p:pic>
      <p:pic>
        <p:nvPicPr>
          <p:cNvPr id="416" name="Google Shape;416;p48"/>
          <p:cNvPicPr preferRelativeResize="0"/>
          <p:nvPr/>
        </p:nvPicPr>
        <p:blipFill>
          <a:blip r:embed="rId6">
            <a:alphaModFix/>
          </a:blip>
          <a:stretch>
            <a:fillRect/>
          </a:stretch>
        </p:blipFill>
        <p:spPr>
          <a:xfrm>
            <a:off x="4077774" y="3122799"/>
            <a:ext cx="1136700" cy="1500650"/>
          </a:xfrm>
          <a:prstGeom prst="rect">
            <a:avLst/>
          </a:prstGeom>
          <a:noFill/>
          <a:ln>
            <a:noFill/>
          </a:ln>
        </p:spPr>
      </p:pic>
      <p:pic>
        <p:nvPicPr>
          <p:cNvPr id="417" name="Google Shape;417;p48"/>
          <p:cNvPicPr preferRelativeResize="0"/>
          <p:nvPr/>
        </p:nvPicPr>
        <p:blipFill>
          <a:blip r:embed="rId7">
            <a:alphaModFix/>
          </a:blip>
          <a:stretch>
            <a:fillRect/>
          </a:stretch>
        </p:blipFill>
        <p:spPr>
          <a:xfrm>
            <a:off x="3093150" y="3064375"/>
            <a:ext cx="1404425" cy="1348250"/>
          </a:xfrm>
          <a:prstGeom prst="rect">
            <a:avLst/>
          </a:prstGeom>
          <a:noFill/>
          <a:ln>
            <a:noFill/>
          </a:ln>
        </p:spPr>
      </p:pic>
      <p:pic>
        <p:nvPicPr>
          <p:cNvPr id="418" name="Google Shape;418;p48"/>
          <p:cNvPicPr preferRelativeResize="0"/>
          <p:nvPr/>
        </p:nvPicPr>
        <p:blipFill>
          <a:blip r:embed="rId3">
            <a:alphaModFix/>
          </a:blip>
          <a:stretch>
            <a:fillRect/>
          </a:stretch>
        </p:blipFill>
        <p:spPr>
          <a:xfrm>
            <a:off x="971603" y="1515181"/>
            <a:ext cx="906950" cy="982779"/>
          </a:xfrm>
          <a:prstGeom prst="rect">
            <a:avLst/>
          </a:prstGeom>
          <a:noFill/>
          <a:ln>
            <a:noFill/>
          </a:ln>
        </p:spPr>
      </p:pic>
      <p:pic>
        <p:nvPicPr>
          <p:cNvPr id="419" name="Google Shape;419;p48"/>
          <p:cNvPicPr preferRelativeResize="0"/>
          <p:nvPr/>
        </p:nvPicPr>
        <p:blipFill>
          <a:blip r:embed="rId5">
            <a:alphaModFix/>
          </a:blip>
          <a:stretch>
            <a:fillRect/>
          </a:stretch>
        </p:blipFill>
        <p:spPr>
          <a:xfrm rot="4733902">
            <a:off x="2319442" y="2916525"/>
            <a:ext cx="1931354" cy="1643950"/>
          </a:xfrm>
          <a:prstGeom prst="rect">
            <a:avLst/>
          </a:prstGeom>
          <a:noFill/>
          <a:ln>
            <a:noFill/>
          </a:ln>
        </p:spPr>
      </p:pic>
      <p:pic>
        <p:nvPicPr>
          <p:cNvPr id="420" name="Google Shape;420;p48"/>
          <p:cNvPicPr preferRelativeResize="0"/>
          <p:nvPr/>
        </p:nvPicPr>
        <p:blipFill>
          <a:blip r:embed="rId6">
            <a:alphaModFix/>
          </a:blip>
          <a:stretch>
            <a:fillRect/>
          </a:stretch>
        </p:blipFill>
        <p:spPr>
          <a:xfrm rot="10101124">
            <a:off x="942974" y="2773649"/>
            <a:ext cx="1136701" cy="1500650"/>
          </a:xfrm>
          <a:prstGeom prst="rect">
            <a:avLst/>
          </a:prstGeom>
          <a:noFill/>
          <a:ln>
            <a:noFill/>
          </a:ln>
        </p:spPr>
      </p:pic>
      <p:pic>
        <p:nvPicPr>
          <p:cNvPr id="421" name="Google Shape;421;p48"/>
          <p:cNvPicPr preferRelativeResize="0"/>
          <p:nvPr/>
        </p:nvPicPr>
        <p:blipFill>
          <a:blip r:embed="rId6">
            <a:alphaModFix/>
          </a:blip>
          <a:stretch>
            <a:fillRect/>
          </a:stretch>
        </p:blipFill>
        <p:spPr>
          <a:xfrm rot="6196268">
            <a:off x="1621674" y="1973625"/>
            <a:ext cx="1136700" cy="1500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par>
                          <p:cTn fill="hold">
                            <p:stCondLst>
                              <p:cond delay="1500"/>
                            </p:stCondLst>
                            <p:childTnLst>
                              <p:par>
                                <p:cTn fill="hold" nodeType="after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14"/>
                                        </p:tgtEl>
                                        <p:attrNameLst>
                                          <p:attrName>style.visibility</p:attrName>
                                        </p:attrNameLst>
                                      </p:cBhvr>
                                      <p:to>
                                        <p:strVal val="visible"/>
                                      </p:to>
                                    </p:set>
                                    <p:anim calcmode="lin" valueType="num">
                                      <p:cBhvr additive="base">
                                        <p:cTn dur="300"/>
                                        <p:tgtEl>
                                          <p:spTgt spid="414"/>
                                        </p:tgtEl>
                                        <p:attrNameLst>
                                          <p:attrName>ppt_y</p:attrName>
                                        </p:attrNameLst>
                                      </p:cBhvr>
                                      <p:tavLst>
                                        <p:tav fmla="" tm="0">
                                          <p:val>
                                            <p:strVal val="#ppt_y-1"/>
                                          </p:val>
                                        </p:tav>
                                        <p:tav fmla="" tm="100000">
                                          <p:val>
                                            <p:strVal val="#ppt_y"/>
                                          </p:val>
                                        </p:tav>
                                      </p:tavLst>
                                    </p:anim>
                                  </p:childTnLst>
                                </p:cTn>
                              </p:par>
                            </p:childTnLst>
                          </p:cTn>
                        </p:par>
                        <p:par>
                          <p:cTn fill="hold">
                            <p:stCondLst>
                              <p:cond delay="300"/>
                            </p:stCondLst>
                            <p:childTnLst>
                              <p:par>
                                <p:cTn fill="hold" nodeType="afterEffect" presetClass="entr" presetID="2" presetSubtype="1">
                                  <p:stCondLst>
                                    <p:cond delay="0"/>
                                  </p:stCondLst>
                                  <p:childTnLst>
                                    <p:set>
                                      <p:cBhvr>
                                        <p:cTn dur="1" fill="hold">
                                          <p:stCondLst>
                                            <p:cond delay="0"/>
                                          </p:stCondLst>
                                        </p:cTn>
                                        <p:tgtEl>
                                          <p:spTgt spid="417"/>
                                        </p:tgtEl>
                                        <p:attrNameLst>
                                          <p:attrName>style.visibility</p:attrName>
                                        </p:attrNameLst>
                                      </p:cBhvr>
                                      <p:to>
                                        <p:strVal val="visible"/>
                                      </p:to>
                                    </p:set>
                                    <p:anim calcmode="lin" valueType="num">
                                      <p:cBhvr additive="base">
                                        <p:cTn dur="200"/>
                                        <p:tgtEl>
                                          <p:spTgt spid="417"/>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1">
                                  <p:stCondLst>
                                    <p:cond delay="0"/>
                                  </p:stCondLst>
                                  <p:childTnLst>
                                    <p:set>
                                      <p:cBhvr>
                                        <p:cTn dur="1" fill="hold">
                                          <p:stCondLst>
                                            <p:cond delay="0"/>
                                          </p:stCondLst>
                                        </p:cTn>
                                        <p:tgtEl>
                                          <p:spTgt spid="416"/>
                                        </p:tgtEl>
                                        <p:attrNameLst>
                                          <p:attrName>style.visibility</p:attrName>
                                        </p:attrNameLst>
                                      </p:cBhvr>
                                      <p:to>
                                        <p:strVal val="visible"/>
                                      </p:to>
                                    </p:set>
                                    <p:anim calcmode="lin" valueType="num">
                                      <p:cBhvr additive="base">
                                        <p:cTn dur="200"/>
                                        <p:tgtEl>
                                          <p:spTgt spid="416"/>
                                        </p:tgtEl>
                                        <p:attrNameLst>
                                          <p:attrName>ppt_y</p:attrName>
                                        </p:attrNameLst>
                                      </p:cBhvr>
                                      <p:tavLst>
                                        <p:tav fmla="" tm="0">
                                          <p:val>
                                            <p:strVal val="#ppt_y-1"/>
                                          </p:val>
                                        </p:tav>
                                        <p:tav fmla="" tm="100000">
                                          <p:val>
                                            <p:strVal val="#ppt_y"/>
                                          </p:val>
                                        </p:tav>
                                      </p:tavLst>
                                    </p:anim>
                                  </p:childTnLst>
                                </p:cTn>
                              </p:par>
                            </p:childTnLst>
                          </p:cTn>
                        </p:par>
                        <p:par>
                          <p:cTn fill="hold">
                            <p:stCondLst>
                              <p:cond delay="700"/>
                            </p:stCondLst>
                            <p:childTnLst>
                              <p:par>
                                <p:cTn fill="hold" nodeType="afterEffect" presetClass="entr" presetID="2" presetSubtype="1">
                                  <p:stCondLst>
                                    <p:cond delay="0"/>
                                  </p:stCondLst>
                                  <p:childTnLst>
                                    <p:set>
                                      <p:cBhvr>
                                        <p:cTn dur="1" fill="hold">
                                          <p:stCondLst>
                                            <p:cond delay="0"/>
                                          </p:stCondLst>
                                        </p:cTn>
                                        <p:tgtEl>
                                          <p:spTgt spid="419"/>
                                        </p:tgtEl>
                                        <p:attrNameLst>
                                          <p:attrName>style.visibility</p:attrName>
                                        </p:attrNameLst>
                                      </p:cBhvr>
                                      <p:to>
                                        <p:strVal val="visible"/>
                                      </p:to>
                                    </p:set>
                                    <p:anim calcmode="lin" valueType="num">
                                      <p:cBhvr additive="base">
                                        <p:cTn dur="200"/>
                                        <p:tgtEl>
                                          <p:spTgt spid="419"/>
                                        </p:tgtEl>
                                        <p:attrNameLst>
                                          <p:attrName>ppt_y</p:attrName>
                                        </p:attrNameLst>
                                      </p:cBhvr>
                                      <p:tavLst>
                                        <p:tav fmla="" tm="0">
                                          <p:val>
                                            <p:strVal val="#ppt_y-1"/>
                                          </p:val>
                                        </p:tav>
                                        <p:tav fmla="" tm="100000">
                                          <p:val>
                                            <p:strVal val="#ppt_y"/>
                                          </p:val>
                                        </p:tav>
                                      </p:tavLst>
                                    </p:anim>
                                  </p:childTnLst>
                                </p:cTn>
                              </p:par>
                            </p:childTnLst>
                          </p:cTn>
                        </p:par>
                        <p:par>
                          <p:cTn fill="hold">
                            <p:stCondLst>
                              <p:cond delay="900"/>
                            </p:stCondLst>
                            <p:childTnLst>
                              <p:par>
                                <p:cTn fill="hold" nodeType="afterEffect" presetClass="entr" presetID="2" presetSubtype="1">
                                  <p:stCondLst>
                                    <p:cond delay="0"/>
                                  </p:stCondLst>
                                  <p:childTnLst>
                                    <p:set>
                                      <p:cBhvr>
                                        <p:cTn dur="1" fill="hold">
                                          <p:stCondLst>
                                            <p:cond delay="0"/>
                                          </p:stCondLst>
                                        </p:cTn>
                                        <p:tgtEl>
                                          <p:spTgt spid="420"/>
                                        </p:tgtEl>
                                        <p:attrNameLst>
                                          <p:attrName>style.visibility</p:attrName>
                                        </p:attrNameLst>
                                      </p:cBhvr>
                                      <p:to>
                                        <p:strVal val="visible"/>
                                      </p:to>
                                    </p:set>
                                    <p:anim calcmode="lin" valueType="num">
                                      <p:cBhvr additive="base">
                                        <p:cTn dur="100"/>
                                        <p:tgtEl>
                                          <p:spTgt spid="420"/>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421"/>
                                        </p:tgtEl>
                                        <p:attrNameLst>
                                          <p:attrName>style.visibility</p:attrName>
                                        </p:attrNameLst>
                                      </p:cBhvr>
                                      <p:to>
                                        <p:strVal val="visible"/>
                                      </p:to>
                                    </p:set>
                                    <p:anim calcmode="lin" valueType="num">
                                      <p:cBhvr additive="base">
                                        <p:cTn dur="100"/>
                                        <p:tgtEl>
                                          <p:spTgt spid="42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425" name="Shape 425"/>
        <p:cNvGrpSpPr/>
        <p:nvPr/>
      </p:nvGrpSpPr>
      <p:grpSpPr>
        <a:xfrm>
          <a:off x="0" y="0"/>
          <a:ext cx="0" cy="0"/>
          <a:chOff x="0" y="0"/>
          <a:chExt cx="0" cy="0"/>
        </a:xfrm>
      </p:grpSpPr>
      <p:sp>
        <p:nvSpPr>
          <p:cNvPr id="426" name="Google Shape;426;p49"/>
          <p:cNvSpPr/>
          <p:nvPr/>
        </p:nvSpPr>
        <p:spPr>
          <a:xfrm>
            <a:off x="2317525" y="35475"/>
            <a:ext cx="71100" cy="264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9"/>
          <p:cNvSpPr/>
          <p:nvPr/>
        </p:nvSpPr>
        <p:spPr>
          <a:xfrm rot="-4164933">
            <a:off x="5593314" y="326167"/>
            <a:ext cx="70822" cy="7093938"/>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9"/>
          <p:cNvSpPr/>
          <p:nvPr/>
        </p:nvSpPr>
        <p:spPr>
          <a:xfrm rot="-7932165">
            <a:off x="1131883" y="2121881"/>
            <a:ext cx="65202" cy="3233234"/>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 name="Google Shape;429;p49"/>
          <p:cNvPicPr preferRelativeResize="0"/>
          <p:nvPr/>
        </p:nvPicPr>
        <p:blipFill>
          <a:blip r:embed="rId3">
            <a:alphaModFix/>
          </a:blip>
          <a:stretch>
            <a:fillRect/>
          </a:stretch>
        </p:blipFill>
        <p:spPr>
          <a:xfrm rot="377535">
            <a:off x="1979596" y="579277"/>
            <a:ext cx="3123073" cy="3384202"/>
          </a:xfrm>
          <a:prstGeom prst="rect">
            <a:avLst/>
          </a:prstGeom>
          <a:noFill/>
          <a:ln>
            <a:noFill/>
          </a:ln>
        </p:spPr>
      </p:pic>
      <p:pic>
        <p:nvPicPr>
          <p:cNvPr id="430" name="Google Shape;430;p49"/>
          <p:cNvPicPr preferRelativeResize="0"/>
          <p:nvPr/>
        </p:nvPicPr>
        <p:blipFill>
          <a:blip r:embed="rId3">
            <a:alphaModFix/>
          </a:blip>
          <a:stretch>
            <a:fillRect/>
          </a:stretch>
        </p:blipFill>
        <p:spPr>
          <a:xfrm rot="-495274">
            <a:off x="191648" y="1475739"/>
            <a:ext cx="2639352" cy="2860028"/>
          </a:xfrm>
          <a:prstGeom prst="rect">
            <a:avLst/>
          </a:prstGeom>
          <a:noFill/>
          <a:ln>
            <a:noFill/>
          </a:ln>
        </p:spPr>
      </p:pic>
      <p:pic>
        <p:nvPicPr>
          <p:cNvPr id="431" name="Google Shape;431;p49"/>
          <p:cNvPicPr preferRelativeResize="0"/>
          <p:nvPr/>
        </p:nvPicPr>
        <p:blipFill>
          <a:blip r:embed="rId3">
            <a:alphaModFix/>
          </a:blip>
          <a:stretch>
            <a:fillRect/>
          </a:stretch>
        </p:blipFill>
        <p:spPr>
          <a:xfrm>
            <a:off x="1329280" y="1796350"/>
            <a:ext cx="2047593" cy="2218798"/>
          </a:xfrm>
          <a:prstGeom prst="rect">
            <a:avLst/>
          </a:prstGeom>
          <a:noFill/>
          <a:ln>
            <a:noFill/>
          </a:ln>
        </p:spPr>
      </p:pic>
      <p:pic>
        <p:nvPicPr>
          <p:cNvPr id="432" name="Google Shape;432;p49"/>
          <p:cNvPicPr preferRelativeResize="0"/>
          <p:nvPr/>
        </p:nvPicPr>
        <p:blipFill>
          <a:blip r:embed="rId4">
            <a:alphaModFix/>
          </a:blip>
          <a:stretch>
            <a:fillRect/>
          </a:stretch>
        </p:blipFill>
        <p:spPr>
          <a:xfrm>
            <a:off x="1387392" y="2916525"/>
            <a:ext cx="1931354" cy="1643950"/>
          </a:xfrm>
          <a:prstGeom prst="rect">
            <a:avLst/>
          </a:prstGeom>
          <a:noFill/>
          <a:ln>
            <a:noFill/>
          </a:ln>
        </p:spPr>
      </p:pic>
      <p:pic>
        <p:nvPicPr>
          <p:cNvPr id="433" name="Google Shape;433;p49"/>
          <p:cNvPicPr preferRelativeResize="0"/>
          <p:nvPr/>
        </p:nvPicPr>
        <p:blipFill>
          <a:blip r:embed="rId3">
            <a:alphaModFix/>
          </a:blip>
          <a:stretch>
            <a:fillRect/>
          </a:stretch>
        </p:blipFill>
        <p:spPr>
          <a:xfrm rot="-624106">
            <a:off x="3665053" y="3032580"/>
            <a:ext cx="906952" cy="982781"/>
          </a:xfrm>
          <a:prstGeom prst="rect">
            <a:avLst/>
          </a:prstGeom>
          <a:noFill/>
          <a:ln>
            <a:noFill/>
          </a:ln>
        </p:spPr>
      </p:pic>
      <p:pic>
        <p:nvPicPr>
          <p:cNvPr id="434" name="Google Shape;434;p49"/>
          <p:cNvPicPr preferRelativeResize="0"/>
          <p:nvPr/>
        </p:nvPicPr>
        <p:blipFill>
          <a:blip r:embed="rId5">
            <a:alphaModFix/>
          </a:blip>
          <a:stretch>
            <a:fillRect/>
          </a:stretch>
        </p:blipFill>
        <p:spPr>
          <a:xfrm>
            <a:off x="4077774" y="3122799"/>
            <a:ext cx="1136700" cy="1500650"/>
          </a:xfrm>
          <a:prstGeom prst="rect">
            <a:avLst/>
          </a:prstGeom>
          <a:noFill/>
          <a:ln>
            <a:noFill/>
          </a:ln>
        </p:spPr>
      </p:pic>
      <p:pic>
        <p:nvPicPr>
          <p:cNvPr id="435" name="Google Shape;435;p49"/>
          <p:cNvPicPr preferRelativeResize="0"/>
          <p:nvPr/>
        </p:nvPicPr>
        <p:blipFill>
          <a:blip r:embed="rId6">
            <a:alphaModFix/>
          </a:blip>
          <a:stretch>
            <a:fillRect/>
          </a:stretch>
        </p:blipFill>
        <p:spPr>
          <a:xfrm>
            <a:off x="3093150" y="3064375"/>
            <a:ext cx="1404425" cy="1348250"/>
          </a:xfrm>
          <a:prstGeom prst="rect">
            <a:avLst/>
          </a:prstGeom>
          <a:noFill/>
          <a:ln>
            <a:noFill/>
          </a:ln>
        </p:spPr>
      </p:pic>
      <p:pic>
        <p:nvPicPr>
          <p:cNvPr id="436" name="Google Shape;436;p49"/>
          <p:cNvPicPr preferRelativeResize="0"/>
          <p:nvPr/>
        </p:nvPicPr>
        <p:blipFill>
          <a:blip r:embed="rId7">
            <a:alphaModFix/>
          </a:blip>
          <a:stretch>
            <a:fillRect/>
          </a:stretch>
        </p:blipFill>
        <p:spPr>
          <a:xfrm flipH="1">
            <a:off x="3774675" y="1330525"/>
            <a:ext cx="1742900" cy="3150449"/>
          </a:xfrm>
          <a:prstGeom prst="rect">
            <a:avLst/>
          </a:prstGeom>
          <a:noFill/>
          <a:ln>
            <a:noFill/>
          </a:ln>
        </p:spPr>
      </p:pic>
      <p:pic>
        <p:nvPicPr>
          <p:cNvPr id="437" name="Google Shape;437;p49"/>
          <p:cNvPicPr preferRelativeResize="0"/>
          <p:nvPr/>
        </p:nvPicPr>
        <p:blipFill>
          <a:blip r:embed="rId3">
            <a:alphaModFix/>
          </a:blip>
          <a:stretch>
            <a:fillRect/>
          </a:stretch>
        </p:blipFill>
        <p:spPr>
          <a:xfrm>
            <a:off x="971603" y="1515181"/>
            <a:ext cx="906950" cy="982779"/>
          </a:xfrm>
          <a:prstGeom prst="rect">
            <a:avLst/>
          </a:prstGeom>
          <a:noFill/>
          <a:ln>
            <a:noFill/>
          </a:ln>
        </p:spPr>
      </p:pic>
      <p:pic>
        <p:nvPicPr>
          <p:cNvPr id="438" name="Google Shape;438;p49"/>
          <p:cNvPicPr preferRelativeResize="0"/>
          <p:nvPr/>
        </p:nvPicPr>
        <p:blipFill>
          <a:blip r:embed="rId4">
            <a:alphaModFix/>
          </a:blip>
          <a:stretch>
            <a:fillRect/>
          </a:stretch>
        </p:blipFill>
        <p:spPr>
          <a:xfrm rot="4733902">
            <a:off x="2319442" y="2916525"/>
            <a:ext cx="1931354" cy="1643950"/>
          </a:xfrm>
          <a:prstGeom prst="rect">
            <a:avLst/>
          </a:prstGeom>
          <a:noFill/>
          <a:ln>
            <a:noFill/>
          </a:ln>
        </p:spPr>
      </p:pic>
      <p:pic>
        <p:nvPicPr>
          <p:cNvPr id="439" name="Google Shape;439;p49"/>
          <p:cNvPicPr preferRelativeResize="0"/>
          <p:nvPr/>
        </p:nvPicPr>
        <p:blipFill>
          <a:blip r:embed="rId5">
            <a:alphaModFix/>
          </a:blip>
          <a:stretch>
            <a:fillRect/>
          </a:stretch>
        </p:blipFill>
        <p:spPr>
          <a:xfrm rot="10101124">
            <a:off x="942974" y="2773649"/>
            <a:ext cx="1136701" cy="1500650"/>
          </a:xfrm>
          <a:prstGeom prst="rect">
            <a:avLst/>
          </a:prstGeom>
          <a:noFill/>
          <a:ln>
            <a:noFill/>
          </a:ln>
        </p:spPr>
      </p:pic>
      <p:pic>
        <p:nvPicPr>
          <p:cNvPr id="440" name="Google Shape;440;p49"/>
          <p:cNvPicPr preferRelativeResize="0"/>
          <p:nvPr/>
        </p:nvPicPr>
        <p:blipFill>
          <a:blip r:embed="rId5">
            <a:alphaModFix/>
          </a:blip>
          <a:stretch>
            <a:fillRect/>
          </a:stretch>
        </p:blipFill>
        <p:spPr>
          <a:xfrm rot="6196268">
            <a:off x="1621674" y="1973625"/>
            <a:ext cx="1136700" cy="1500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444" name="Shape 444"/>
        <p:cNvGrpSpPr/>
        <p:nvPr/>
      </p:nvGrpSpPr>
      <p:grpSpPr>
        <a:xfrm>
          <a:off x="0" y="0"/>
          <a:ext cx="0" cy="0"/>
          <a:chOff x="0" y="0"/>
          <a:chExt cx="0" cy="0"/>
        </a:xfrm>
      </p:grpSpPr>
      <p:sp>
        <p:nvSpPr>
          <p:cNvPr id="445" name="Google Shape;445;p50"/>
          <p:cNvSpPr/>
          <p:nvPr/>
        </p:nvSpPr>
        <p:spPr>
          <a:xfrm>
            <a:off x="2317525" y="35475"/>
            <a:ext cx="71100" cy="264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0"/>
          <p:cNvSpPr/>
          <p:nvPr/>
        </p:nvSpPr>
        <p:spPr>
          <a:xfrm rot="-4164933">
            <a:off x="5593314" y="326167"/>
            <a:ext cx="70822" cy="7093938"/>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0"/>
          <p:cNvSpPr/>
          <p:nvPr/>
        </p:nvSpPr>
        <p:spPr>
          <a:xfrm rot="-7932165">
            <a:off x="1131883" y="2121881"/>
            <a:ext cx="65202" cy="3233234"/>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50"/>
          <p:cNvPicPr preferRelativeResize="0"/>
          <p:nvPr/>
        </p:nvPicPr>
        <p:blipFill>
          <a:blip r:embed="rId3">
            <a:alphaModFix/>
          </a:blip>
          <a:stretch>
            <a:fillRect/>
          </a:stretch>
        </p:blipFill>
        <p:spPr>
          <a:xfrm rot="978045">
            <a:off x="6717240" y="1743961"/>
            <a:ext cx="3123073" cy="3384204"/>
          </a:xfrm>
          <a:prstGeom prst="rect">
            <a:avLst/>
          </a:prstGeom>
          <a:noFill/>
          <a:ln>
            <a:noFill/>
          </a:ln>
        </p:spPr>
      </p:pic>
      <p:pic>
        <p:nvPicPr>
          <p:cNvPr id="449" name="Google Shape;449;p50"/>
          <p:cNvPicPr preferRelativeResize="0"/>
          <p:nvPr/>
        </p:nvPicPr>
        <p:blipFill>
          <a:blip r:embed="rId3">
            <a:alphaModFix/>
          </a:blip>
          <a:stretch>
            <a:fillRect/>
          </a:stretch>
        </p:blipFill>
        <p:spPr>
          <a:xfrm rot="105236">
            <a:off x="4849931" y="2277999"/>
            <a:ext cx="2639351" cy="2860025"/>
          </a:xfrm>
          <a:prstGeom prst="rect">
            <a:avLst/>
          </a:prstGeom>
          <a:noFill/>
          <a:ln>
            <a:noFill/>
          </a:ln>
        </p:spPr>
      </p:pic>
      <p:pic>
        <p:nvPicPr>
          <p:cNvPr id="450" name="Google Shape;450;p50"/>
          <p:cNvPicPr preferRelativeResize="0"/>
          <p:nvPr/>
        </p:nvPicPr>
        <p:blipFill>
          <a:blip r:embed="rId3">
            <a:alphaModFix/>
          </a:blip>
          <a:stretch>
            <a:fillRect/>
          </a:stretch>
        </p:blipFill>
        <p:spPr>
          <a:xfrm rot="600508">
            <a:off x="5974752" y="2744902"/>
            <a:ext cx="2047592" cy="2218798"/>
          </a:xfrm>
          <a:prstGeom prst="rect">
            <a:avLst/>
          </a:prstGeom>
          <a:noFill/>
          <a:ln>
            <a:noFill/>
          </a:ln>
        </p:spPr>
      </p:pic>
      <p:pic>
        <p:nvPicPr>
          <p:cNvPr id="451" name="Google Shape;451;p50"/>
          <p:cNvPicPr preferRelativeResize="0"/>
          <p:nvPr/>
        </p:nvPicPr>
        <p:blipFill>
          <a:blip r:embed="rId4">
            <a:alphaModFix/>
          </a:blip>
          <a:stretch>
            <a:fillRect/>
          </a:stretch>
        </p:blipFill>
        <p:spPr>
          <a:xfrm>
            <a:off x="1387392" y="2916525"/>
            <a:ext cx="1931354" cy="1643950"/>
          </a:xfrm>
          <a:prstGeom prst="rect">
            <a:avLst/>
          </a:prstGeom>
          <a:noFill/>
          <a:ln>
            <a:noFill/>
          </a:ln>
        </p:spPr>
      </p:pic>
      <p:pic>
        <p:nvPicPr>
          <p:cNvPr id="452" name="Google Shape;452;p50"/>
          <p:cNvPicPr preferRelativeResize="0"/>
          <p:nvPr/>
        </p:nvPicPr>
        <p:blipFill>
          <a:blip r:embed="rId3">
            <a:alphaModFix/>
          </a:blip>
          <a:stretch>
            <a:fillRect/>
          </a:stretch>
        </p:blipFill>
        <p:spPr>
          <a:xfrm rot="-624106">
            <a:off x="3665053" y="3032580"/>
            <a:ext cx="906952" cy="982781"/>
          </a:xfrm>
          <a:prstGeom prst="rect">
            <a:avLst/>
          </a:prstGeom>
          <a:noFill/>
          <a:ln>
            <a:noFill/>
          </a:ln>
        </p:spPr>
      </p:pic>
      <p:pic>
        <p:nvPicPr>
          <p:cNvPr id="453" name="Google Shape;453;p50"/>
          <p:cNvPicPr preferRelativeResize="0"/>
          <p:nvPr/>
        </p:nvPicPr>
        <p:blipFill>
          <a:blip r:embed="rId5">
            <a:alphaModFix/>
          </a:blip>
          <a:stretch>
            <a:fillRect/>
          </a:stretch>
        </p:blipFill>
        <p:spPr>
          <a:xfrm>
            <a:off x="4077774" y="3122799"/>
            <a:ext cx="1136700" cy="1500650"/>
          </a:xfrm>
          <a:prstGeom prst="rect">
            <a:avLst/>
          </a:prstGeom>
          <a:noFill/>
          <a:ln>
            <a:noFill/>
          </a:ln>
        </p:spPr>
      </p:pic>
      <p:pic>
        <p:nvPicPr>
          <p:cNvPr id="454" name="Google Shape;454;p50"/>
          <p:cNvPicPr preferRelativeResize="0"/>
          <p:nvPr/>
        </p:nvPicPr>
        <p:blipFill>
          <a:blip r:embed="rId6">
            <a:alphaModFix/>
          </a:blip>
          <a:stretch>
            <a:fillRect/>
          </a:stretch>
        </p:blipFill>
        <p:spPr>
          <a:xfrm>
            <a:off x="3093150" y="3064375"/>
            <a:ext cx="1404425" cy="1348250"/>
          </a:xfrm>
          <a:prstGeom prst="rect">
            <a:avLst/>
          </a:prstGeom>
          <a:noFill/>
          <a:ln>
            <a:noFill/>
          </a:ln>
        </p:spPr>
      </p:pic>
      <p:pic>
        <p:nvPicPr>
          <p:cNvPr id="455" name="Google Shape;455;p50"/>
          <p:cNvPicPr preferRelativeResize="0"/>
          <p:nvPr/>
        </p:nvPicPr>
        <p:blipFill>
          <a:blip r:embed="rId7">
            <a:alphaModFix/>
          </a:blip>
          <a:stretch>
            <a:fillRect/>
          </a:stretch>
        </p:blipFill>
        <p:spPr>
          <a:xfrm>
            <a:off x="3774675" y="1330525"/>
            <a:ext cx="1742900" cy="3150449"/>
          </a:xfrm>
          <a:prstGeom prst="rect">
            <a:avLst/>
          </a:prstGeom>
          <a:noFill/>
          <a:ln>
            <a:noFill/>
          </a:ln>
        </p:spPr>
      </p:pic>
      <p:pic>
        <p:nvPicPr>
          <p:cNvPr id="456" name="Google Shape;456;p50"/>
          <p:cNvPicPr preferRelativeResize="0"/>
          <p:nvPr/>
        </p:nvPicPr>
        <p:blipFill>
          <a:blip r:embed="rId3">
            <a:alphaModFix/>
          </a:blip>
          <a:stretch>
            <a:fillRect/>
          </a:stretch>
        </p:blipFill>
        <p:spPr>
          <a:xfrm rot="600505">
            <a:off x="5787470" y="2316136"/>
            <a:ext cx="906950" cy="982780"/>
          </a:xfrm>
          <a:prstGeom prst="rect">
            <a:avLst/>
          </a:prstGeom>
          <a:noFill/>
          <a:ln>
            <a:noFill/>
          </a:ln>
        </p:spPr>
      </p:pic>
      <p:pic>
        <p:nvPicPr>
          <p:cNvPr id="457" name="Google Shape;457;p50"/>
          <p:cNvPicPr preferRelativeResize="0"/>
          <p:nvPr/>
        </p:nvPicPr>
        <p:blipFill>
          <a:blip r:embed="rId4">
            <a:alphaModFix/>
          </a:blip>
          <a:stretch>
            <a:fillRect/>
          </a:stretch>
        </p:blipFill>
        <p:spPr>
          <a:xfrm rot="4733902">
            <a:off x="2319442" y="2916525"/>
            <a:ext cx="1931354" cy="1643950"/>
          </a:xfrm>
          <a:prstGeom prst="rect">
            <a:avLst/>
          </a:prstGeom>
          <a:noFill/>
          <a:ln>
            <a:noFill/>
          </a:ln>
        </p:spPr>
      </p:pic>
      <p:pic>
        <p:nvPicPr>
          <p:cNvPr id="458" name="Google Shape;458;p50"/>
          <p:cNvPicPr preferRelativeResize="0"/>
          <p:nvPr/>
        </p:nvPicPr>
        <p:blipFill>
          <a:blip r:embed="rId5">
            <a:alphaModFix/>
          </a:blip>
          <a:stretch>
            <a:fillRect/>
          </a:stretch>
        </p:blipFill>
        <p:spPr>
          <a:xfrm rot="10101124">
            <a:off x="942974" y="2773649"/>
            <a:ext cx="1136701" cy="1500650"/>
          </a:xfrm>
          <a:prstGeom prst="rect">
            <a:avLst/>
          </a:prstGeom>
          <a:noFill/>
          <a:ln>
            <a:noFill/>
          </a:ln>
        </p:spPr>
      </p:pic>
      <p:pic>
        <p:nvPicPr>
          <p:cNvPr id="459" name="Google Shape;459;p50"/>
          <p:cNvPicPr preferRelativeResize="0"/>
          <p:nvPr/>
        </p:nvPicPr>
        <p:blipFill>
          <a:blip r:embed="rId5">
            <a:alphaModFix/>
          </a:blip>
          <a:stretch>
            <a:fillRect/>
          </a:stretch>
        </p:blipFill>
        <p:spPr>
          <a:xfrm rot="6196268">
            <a:off x="1621674" y="1973625"/>
            <a:ext cx="1136700" cy="1500650"/>
          </a:xfrm>
          <a:prstGeom prst="rect">
            <a:avLst/>
          </a:prstGeom>
          <a:noFill/>
          <a:ln>
            <a:noFill/>
          </a:ln>
        </p:spPr>
      </p:pic>
      <p:sp>
        <p:nvSpPr>
          <p:cNvPr id="460" name="Google Shape;460;p50"/>
          <p:cNvSpPr txBox="1"/>
          <p:nvPr/>
        </p:nvSpPr>
        <p:spPr>
          <a:xfrm>
            <a:off x="2384575" y="1951225"/>
            <a:ext cx="1560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2"/>
                </a:solidFill>
                <a:latin typeface="Francois One"/>
                <a:ea typeface="Francois One"/>
                <a:cs typeface="Francois One"/>
                <a:sym typeface="Francois One"/>
              </a:rPr>
              <a:t>Important</a:t>
            </a:r>
            <a:endParaRPr sz="2500">
              <a:solidFill>
                <a:schemeClr val="lt2"/>
              </a:solidFill>
              <a:latin typeface="Francois One"/>
              <a:ea typeface="Francois One"/>
              <a:cs typeface="Francois One"/>
              <a:sym typeface="Francois One"/>
            </a:endParaRPr>
          </a:p>
        </p:txBody>
      </p:sp>
      <p:sp>
        <p:nvSpPr>
          <p:cNvPr id="461" name="Google Shape;461;p50"/>
          <p:cNvSpPr txBox="1"/>
          <p:nvPr/>
        </p:nvSpPr>
        <p:spPr>
          <a:xfrm>
            <a:off x="6379800" y="1951225"/>
            <a:ext cx="2086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2"/>
                </a:solidFill>
                <a:latin typeface="Francois One"/>
                <a:ea typeface="Francois One"/>
                <a:cs typeface="Francois One"/>
                <a:sym typeface="Francois One"/>
              </a:rPr>
              <a:t>Not </a:t>
            </a:r>
            <a:r>
              <a:rPr lang="en" sz="2500">
                <a:solidFill>
                  <a:schemeClr val="lt2"/>
                </a:solidFill>
                <a:latin typeface="Francois One"/>
                <a:ea typeface="Francois One"/>
                <a:cs typeface="Francois One"/>
                <a:sym typeface="Francois One"/>
              </a:rPr>
              <a:t>Important</a:t>
            </a:r>
            <a:endParaRPr sz="2500">
              <a:solidFill>
                <a:schemeClr val="lt2"/>
              </a:solidFill>
              <a:latin typeface="Francois One"/>
              <a:ea typeface="Francois One"/>
              <a:cs typeface="Francois One"/>
              <a:sym typeface="Francois On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465" name="Shape 465"/>
        <p:cNvGrpSpPr/>
        <p:nvPr/>
      </p:nvGrpSpPr>
      <p:grpSpPr>
        <a:xfrm>
          <a:off x="0" y="0"/>
          <a:ext cx="0" cy="0"/>
          <a:chOff x="0" y="0"/>
          <a:chExt cx="0" cy="0"/>
        </a:xfrm>
      </p:grpSpPr>
      <p:sp>
        <p:nvSpPr>
          <p:cNvPr id="466" name="Google Shape;466;p51"/>
          <p:cNvSpPr/>
          <p:nvPr/>
        </p:nvSpPr>
        <p:spPr>
          <a:xfrm>
            <a:off x="2317525" y="35475"/>
            <a:ext cx="71100" cy="264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1"/>
          <p:cNvSpPr/>
          <p:nvPr/>
        </p:nvSpPr>
        <p:spPr>
          <a:xfrm rot="-4164933">
            <a:off x="5593314" y="326167"/>
            <a:ext cx="70822" cy="7093938"/>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1"/>
          <p:cNvSpPr/>
          <p:nvPr/>
        </p:nvSpPr>
        <p:spPr>
          <a:xfrm rot="-7932165">
            <a:off x="1131883" y="2121881"/>
            <a:ext cx="65202" cy="3233234"/>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9" name="Google Shape;469;p51"/>
          <p:cNvPicPr preferRelativeResize="0"/>
          <p:nvPr/>
        </p:nvPicPr>
        <p:blipFill>
          <a:blip r:embed="rId3">
            <a:alphaModFix/>
          </a:blip>
          <a:stretch>
            <a:fillRect/>
          </a:stretch>
        </p:blipFill>
        <p:spPr>
          <a:xfrm rot="978045">
            <a:off x="6717240" y="1743961"/>
            <a:ext cx="3123073" cy="3384204"/>
          </a:xfrm>
          <a:prstGeom prst="rect">
            <a:avLst/>
          </a:prstGeom>
          <a:noFill/>
          <a:ln>
            <a:noFill/>
          </a:ln>
        </p:spPr>
      </p:pic>
      <p:pic>
        <p:nvPicPr>
          <p:cNvPr id="470" name="Google Shape;470;p51"/>
          <p:cNvPicPr preferRelativeResize="0"/>
          <p:nvPr/>
        </p:nvPicPr>
        <p:blipFill>
          <a:blip r:embed="rId3">
            <a:alphaModFix/>
          </a:blip>
          <a:stretch>
            <a:fillRect/>
          </a:stretch>
        </p:blipFill>
        <p:spPr>
          <a:xfrm rot="105236">
            <a:off x="4849931" y="2277999"/>
            <a:ext cx="2639351" cy="2860025"/>
          </a:xfrm>
          <a:prstGeom prst="rect">
            <a:avLst/>
          </a:prstGeom>
          <a:noFill/>
          <a:ln>
            <a:noFill/>
          </a:ln>
        </p:spPr>
      </p:pic>
      <p:pic>
        <p:nvPicPr>
          <p:cNvPr id="471" name="Google Shape;471;p51"/>
          <p:cNvPicPr preferRelativeResize="0"/>
          <p:nvPr/>
        </p:nvPicPr>
        <p:blipFill>
          <a:blip r:embed="rId3">
            <a:alphaModFix/>
          </a:blip>
          <a:stretch>
            <a:fillRect/>
          </a:stretch>
        </p:blipFill>
        <p:spPr>
          <a:xfrm rot="600508">
            <a:off x="5974752" y="2744902"/>
            <a:ext cx="2047592" cy="2218798"/>
          </a:xfrm>
          <a:prstGeom prst="rect">
            <a:avLst/>
          </a:prstGeom>
          <a:noFill/>
          <a:ln>
            <a:noFill/>
          </a:ln>
        </p:spPr>
      </p:pic>
      <p:pic>
        <p:nvPicPr>
          <p:cNvPr id="472" name="Google Shape;472;p51"/>
          <p:cNvPicPr preferRelativeResize="0"/>
          <p:nvPr/>
        </p:nvPicPr>
        <p:blipFill>
          <a:blip r:embed="rId4">
            <a:alphaModFix/>
          </a:blip>
          <a:stretch>
            <a:fillRect/>
          </a:stretch>
        </p:blipFill>
        <p:spPr>
          <a:xfrm>
            <a:off x="1387392" y="2916525"/>
            <a:ext cx="1931354" cy="1643950"/>
          </a:xfrm>
          <a:prstGeom prst="rect">
            <a:avLst/>
          </a:prstGeom>
          <a:noFill/>
          <a:ln>
            <a:noFill/>
          </a:ln>
        </p:spPr>
      </p:pic>
      <p:pic>
        <p:nvPicPr>
          <p:cNvPr id="473" name="Google Shape;473;p51"/>
          <p:cNvPicPr preferRelativeResize="0"/>
          <p:nvPr/>
        </p:nvPicPr>
        <p:blipFill>
          <a:blip r:embed="rId3">
            <a:alphaModFix/>
          </a:blip>
          <a:stretch>
            <a:fillRect/>
          </a:stretch>
        </p:blipFill>
        <p:spPr>
          <a:xfrm rot="-624106">
            <a:off x="3665053" y="3032580"/>
            <a:ext cx="906952" cy="982781"/>
          </a:xfrm>
          <a:prstGeom prst="rect">
            <a:avLst/>
          </a:prstGeom>
          <a:noFill/>
          <a:ln>
            <a:noFill/>
          </a:ln>
        </p:spPr>
      </p:pic>
      <p:pic>
        <p:nvPicPr>
          <p:cNvPr id="474" name="Google Shape;474;p51"/>
          <p:cNvPicPr preferRelativeResize="0"/>
          <p:nvPr/>
        </p:nvPicPr>
        <p:blipFill>
          <a:blip r:embed="rId5">
            <a:alphaModFix/>
          </a:blip>
          <a:stretch>
            <a:fillRect/>
          </a:stretch>
        </p:blipFill>
        <p:spPr>
          <a:xfrm>
            <a:off x="4077774" y="3122799"/>
            <a:ext cx="1136700" cy="1500650"/>
          </a:xfrm>
          <a:prstGeom prst="rect">
            <a:avLst/>
          </a:prstGeom>
          <a:noFill/>
          <a:ln>
            <a:noFill/>
          </a:ln>
        </p:spPr>
      </p:pic>
      <p:pic>
        <p:nvPicPr>
          <p:cNvPr id="475" name="Google Shape;475;p51"/>
          <p:cNvPicPr preferRelativeResize="0"/>
          <p:nvPr/>
        </p:nvPicPr>
        <p:blipFill>
          <a:blip r:embed="rId6">
            <a:alphaModFix/>
          </a:blip>
          <a:stretch>
            <a:fillRect/>
          </a:stretch>
        </p:blipFill>
        <p:spPr>
          <a:xfrm>
            <a:off x="3093150" y="3064375"/>
            <a:ext cx="1404425" cy="1348250"/>
          </a:xfrm>
          <a:prstGeom prst="rect">
            <a:avLst/>
          </a:prstGeom>
          <a:noFill/>
          <a:ln>
            <a:noFill/>
          </a:ln>
        </p:spPr>
      </p:pic>
      <p:pic>
        <p:nvPicPr>
          <p:cNvPr id="476" name="Google Shape;476;p51"/>
          <p:cNvPicPr preferRelativeResize="0"/>
          <p:nvPr/>
        </p:nvPicPr>
        <p:blipFill>
          <a:blip r:embed="rId7">
            <a:alphaModFix/>
          </a:blip>
          <a:stretch>
            <a:fillRect/>
          </a:stretch>
        </p:blipFill>
        <p:spPr>
          <a:xfrm flipH="1">
            <a:off x="3774675" y="1330525"/>
            <a:ext cx="1742900" cy="3150449"/>
          </a:xfrm>
          <a:prstGeom prst="rect">
            <a:avLst/>
          </a:prstGeom>
          <a:noFill/>
          <a:ln>
            <a:noFill/>
          </a:ln>
        </p:spPr>
      </p:pic>
      <p:pic>
        <p:nvPicPr>
          <p:cNvPr id="477" name="Google Shape;477;p51"/>
          <p:cNvPicPr preferRelativeResize="0"/>
          <p:nvPr/>
        </p:nvPicPr>
        <p:blipFill>
          <a:blip r:embed="rId3">
            <a:alphaModFix/>
          </a:blip>
          <a:stretch>
            <a:fillRect/>
          </a:stretch>
        </p:blipFill>
        <p:spPr>
          <a:xfrm rot="600505">
            <a:off x="5787470" y="2316136"/>
            <a:ext cx="906950" cy="982780"/>
          </a:xfrm>
          <a:prstGeom prst="rect">
            <a:avLst/>
          </a:prstGeom>
          <a:noFill/>
          <a:ln>
            <a:noFill/>
          </a:ln>
        </p:spPr>
      </p:pic>
      <p:pic>
        <p:nvPicPr>
          <p:cNvPr id="478" name="Google Shape;478;p51"/>
          <p:cNvPicPr preferRelativeResize="0"/>
          <p:nvPr/>
        </p:nvPicPr>
        <p:blipFill>
          <a:blip r:embed="rId4">
            <a:alphaModFix/>
          </a:blip>
          <a:stretch>
            <a:fillRect/>
          </a:stretch>
        </p:blipFill>
        <p:spPr>
          <a:xfrm rot="4733902">
            <a:off x="2319442" y="2916525"/>
            <a:ext cx="1931354" cy="1643950"/>
          </a:xfrm>
          <a:prstGeom prst="rect">
            <a:avLst/>
          </a:prstGeom>
          <a:noFill/>
          <a:ln>
            <a:noFill/>
          </a:ln>
        </p:spPr>
      </p:pic>
      <p:pic>
        <p:nvPicPr>
          <p:cNvPr id="479" name="Google Shape;479;p51"/>
          <p:cNvPicPr preferRelativeResize="0"/>
          <p:nvPr/>
        </p:nvPicPr>
        <p:blipFill>
          <a:blip r:embed="rId5">
            <a:alphaModFix/>
          </a:blip>
          <a:stretch>
            <a:fillRect/>
          </a:stretch>
        </p:blipFill>
        <p:spPr>
          <a:xfrm rot="10101124">
            <a:off x="942974" y="2773649"/>
            <a:ext cx="1136701" cy="1500650"/>
          </a:xfrm>
          <a:prstGeom prst="rect">
            <a:avLst/>
          </a:prstGeom>
          <a:noFill/>
          <a:ln>
            <a:noFill/>
          </a:ln>
        </p:spPr>
      </p:pic>
      <p:pic>
        <p:nvPicPr>
          <p:cNvPr id="480" name="Google Shape;480;p51"/>
          <p:cNvPicPr preferRelativeResize="0"/>
          <p:nvPr/>
        </p:nvPicPr>
        <p:blipFill>
          <a:blip r:embed="rId5">
            <a:alphaModFix/>
          </a:blip>
          <a:stretch>
            <a:fillRect/>
          </a:stretch>
        </p:blipFill>
        <p:spPr>
          <a:xfrm rot="6196268">
            <a:off x="1621674" y="1973625"/>
            <a:ext cx="1136700" cy="1500650"/>
          </a:xfrm>
          <a:prstGeom prst="rect">
            <a:avLst/>
          </a:prstGeom>
          <a:noFill/>
          <a:ln>
            <a:noFill/>
          </a:ln>
        </p:spPr>
      </p:pic>
      <p:sp>
        <p:nvSpPr>
          <p:cNvPr id="481" name="Google Shape;481;p51"/>
          <p:cNvSpPr txBox="1"/>
          <p:nvPr/>
        </p:nvSpPr>
        <p:spPr>
          <a:xfrm>
            <a:off x="2384575" y="1951225"/>
            <a:ext cx="1560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2"/>
                </a:solidFill>
                <a:latin typeface="Francois One"/>
                <a:ea typeface="Francois One"/>
                <a:cs typeface="Francois One"/>
                <a:sym typeface="Francois One"/>
              </a:rPr>
              <a:t>Important</a:t>
            </a:r>
            <a:endParaRPr sz="2500">
              <a:solidFill>
                <a:schemeClr val="lt2"/>
              </a:solidFill>
              <a:latin typeface="Francois One"/>
              <a:ea typeface="Francois One"/>
              <a:cs typeface="Francois One"/>
              <a:sym typeface="Francois One"/>
            </a:endParaRPr>
          </a:p>
        </p:txBody>
      </p:sp>
      <p:sp>
        <p:nvSpPr>
          <p:cNvPr id="482" name="Google Shape;482;p51"/>
          <p:cNvSpPr txBox="1"/>
          <p:nvPr/>
        </p:nvSpPr>
        <p:spPr>
          <a:xfrm>
            <a:off x="6379800" y="1951225"/>
            <a:ext cx="2086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2"/>
                </a:solidFill>
                <a:latin typeface="Francois One"/>
                <a:ea typeface="Francois One"/>
                <a:cs typeface="Francois One"/>
                <a:sym typeface="Francois One"/>
              </a:rPr>
              <a:t>Not Important</a:t>
            </a:r>
            <a:endParaRPr sz="2500">
              <a:solidFill>
                <a:schemeClr val="lt2"/>
              </a:solidFill>
              <a:latin typeface="Francois One"/>
              <a:ea typeface="Francois One"/>
              <a:cs typeface="Francois One"/>
              <a:sym typeface="Francois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CBFF"/>
        </a:solidFill>
      </p:bgPr>
    </p:bg>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2000250" y="0"/>
            <a:ext cx="5143501" cy="5143501"/>
          </a:xfrm>
          <a:prstGeom prst="rect">
            <a:avLst/>
          </a:prstGeom>
          <a:noFill/>
          <a:ln>
            <a:noFill/>
          </a:ln>
        </p:spPr>
      </p:pic>
      <p:sp>
        <p:nvSpPr>
          <p:cNvPr id="79" name="Google Shape;79;p16"/>
          <p:cNvSpPr/>
          <p:nvPr/>
        </p:nvSpPr>
        <p:spPr>
          <a:xfrm>
            <a:off x="2640850" y="1781025"/>
            <a:ext cx="675600" cy="552900"/>
          </a:xfrm>
          <a:prstGeom prst="rect">
            <a:avLst/>
          </a:prstGeom>
          <a:solidFill>
            <a:srgbClr val="0EC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a:off x="5464800" y="1580300"/>
            <a:ext cx="675600" cy="552900"/>
          </a:xfrm>
          <a:prstGeom prst="rect">
            <a:avLst/>
          </a:prstGeom>
          <a:solidFill>
            <a:srgbClr val="0EC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9"/>
                                        </p:tgtEl>
                                      </p:cBhvr>
                                    </p:animEffect>
                                    <p:set>
                                      <p:cBhvr>
                                        <p:cTn dur="1" fill="hold">
                                          <p:stCondLst>
                                            <p:cond delay="1000"/>
                                          </p:stCondLst>
                                        </p:cTn>
                                        <p:tgtEl>
                                          <p:spTgt spid="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0"/>
                                        </p:tgtEl>
                                      </p:cBhvr>
                                    </p:animEffect>
                                    <p:set>
                                      <p:cBhvr>
                                        <p:cTn dur="1" fill="hold">
                                          <p:stCondLst>
                                            <p:cond delay="1000"/>
                                          </p:stCondLst>
                                        </p:cTn>
                                        <p:tgtEl>
                                          <p:spTgt spid="8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333"/>
        </a:solidFill>
      </p:bgPr>
    </p:bg>
    <p:spTree>
      <p:nvGrpSpPr>
        <p:cNvPr id="486" name="Shape 486"/>
        <p:cNvGrpSpPr/>
        <p:nvPr/>
      </p:nvGrpSpPr>
      <p:grpSpPr>
        <a:xfrm>
          <a:off x="0" y="0"/>
          <a:ext cx="0" cy="0"/>
          <a:chOff x="0" y="0"/>
          <a:chExt cx="0" cy="0"/>
        </a:xfrm>
      </p:grpSpPr>
      <p:sp>
        <p:nvSpPr>
          <p:cNvPr id="487" name="Google Shape;487;p52"/>
          <p:cNvSpPr/>
          <p:nvPr/>
        </p:nvSpPr>
        <p:spPr>
          <a:xfrm>
            <a:off x="2317525" y="35475"/>
            <a:ext cx="71100" cy="264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2"/>
          <p:cNvSpPr/>
          <p:nvPr/>
        </p:nvSpPr>
        <p:spPr>
          <a:xfrm rot="-4164933">
            <a:off x="5593314" y="326167"/>
            <a:ext cx="70822" cy="7093938"/>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2"/>
          <p:cNvSpPr/>
          <p:nvPr/>
        </p:nvSpPr>
        <p:spPr>
          <a:xfrm rot="-7932165">
            <a:off x="1131883" y="2121881"/>
            <a:ext cx="65202" cy="3233234"/>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52"/>
          <p:cNvPicPr preferRelativeResize="0"/>
          <p:nvPr/>
        </p:nvPicPr>
        <p:blipFill>
          <a:blip r:embed="rId3">
            <a:alphaModFix/>
          </a:blip>
          <a:stretch>
            <a:fillRect/>
          </a:stretch>
        </p:blipFill>
        <p:spPr>
          <a:xfrm rot="978045">
            <a:off x="6717240" y="1743961"/>
            <a:ext cx="3123073" cy="3384204"/>
          </a:xfrm>
          <a:prstGeom prst="rect">
            <a:avLst/>
          </a:prstGeom>
          <a:noFill/>
          <a:ln>
            <a:noFill/>
          </a:ln>
        </p:spPr>
      </p:pic>
      <p:pic>
        <p:nvPicPr>
          <p:cNvPr id="491" name="Google Shape;491;p52"/>
          <p:cNvPicPr preferRelativeResize="0"/>
          <p:nvPr/>
        </p:nvPicPr>
        <p:blipFill>
          <a:blip r:embed="rId3">
            <a:alphaModFix/>
          </a:blip>
          <a:stretch>
            <a:fillRect/>
          </a:stretch>
        </p:blipFill>
        <p:spPr>
          <a:xfrm rot="105236">
            <a:off x="4849931" y="2277999"/>
            <a:ext cx="2639351" cy="2860025"/>
          </a:xfrm>
          <a:prstGeom prst="rect">
            <a:avLst/>
          </a:prstGeom>
          <a:noFill/>
          <a:ln>
            <a:noFill/>
          </a:ln>
        </p:spPr>
      </p:pic>
      <p:pic>
        <p:nvPicPr>
          <p:cNvPr id="492" name="Google Shape;492;p52"/>
          <p:cNvPicPr preferRelativeResize="0"/>
          <p:nvPr/>
        </p:nvPicPr>
        <p:blipFill>
          <a:blip r:embed="rId3">
            <a:alphaModFix/>
          </a:blip>
          <a:stretch>
            <a:fillRect/>
          </a:stretch>
        </p:blipFill>
        <p:spPr>
          <a:xfrm rot="600508">
            <a:off x="5974752" y="2744902"/>
            <a:ext cx="2047592" cy="2218798"/>
          </a:xfrm>
          <a:prstGeom prst="rect">
            <a:avLst/>
          </a:prstGeom>
          <a:noFill/>
          <a:ln>
            <a:noFill/>
          </a:ln>
        </p:spPr>
      </p:pic>
      <p:pic>
        <p:nvPicPr>
          <p:cNvPr id="493" name="Google Shape;493;p52"/>
          <p:cNvPicPr preferRelativeResize="0"/>
          <p:nvPr/>
        </p:nvPicPr>
        <p:blipFill>
          <a:blip r:embed="rId4">
            <a:alphaModFix/>
          </a:blip>
          <a:stretch>
            <a:fillRect/>
          </a:stretch>
        </p:blipFill>
        <p:spPr>
          <a:xfrm>
            <a:off x="1387392" y="2916525"/>
            <a:ext cx="1931354" cy="1643950"/>
          </a:xfrm>
          <a:prstGeom prst="rect">
            <a:avLst/>
          </a:prstGeom>
          <a:noFill/>
          <a:ln>
            <a:noFill/>
          </a:ln>
        </p:spPr>
      </p:pic>
      <p:pic>
        <p:nvPicPr>
          <p:cNvPr id="494" name="Google Shape;494;p52"/>
          <p:cNvPicPr preferRelativeResize="0"/>
          <p:nvPr/>
        </p:nvPicPr>
        <p:blipFill>
          <a:blip r:embed="rId3">
            <a:alphaModFix/>
          </a:blip>
          <a:stretch>
            <a:fillRect/>
          </a:stretch>
        </p:blipFill>
        <p:spPr>
          <a:xfrm rot="-624106">
            <a:off x="3665053" y="3032580"/>
            <a:ext cx="906952" cy="982781"/>
          </a:xfrm>
          <a:prstGeom prst="rect">
            <a:avLst/>
          </a:prstGeom>
          <a:noFill/>
          <a:ln>
            <a:noFill/>
          </a:ln>
        </p:spPr>
      </p:pic>
      <p:pic>
        <p:nvPicPr>
          <p:cNvPr id="495" name="Google Shape;495;p52"/>
          <p:cNvPicPr preferRelativeResize="0"/>
          <p:nvPr/>
        </p:nvPicPr>
        <p:blipFill>
          <a:blip r:embed="rId5">
            <a:alphaModFix/>
          </a:blip>
          <a:stretch>
            <a:fillRect/>
          </a:stretch>
        </p:blipFill>
        <p:spPr>
          <a:xfrm>
            <a:off x="4077774" y="3122799"/>
            <a:ext cx="1136700" cy="1500650"/>
          </a:xfrm>
          <a:prstGeom prst="rect">
            <a:avLst/>
          </a:prstGeom>
          <a:noFill/>
          <a:ln>
            <a:noFill/>
          </a:ln>
        </p:spPr>
      </p:pic>
      <p:pic>
        <p:nvPicPr>
          <p:cNvPr id="496" name="Google Shape;496;p52"/>
          <p:cNvPicPr preferRelativeResize="0"/>
          <p:nvPr/>
        </p:nvPicPr>
        <p:blipFill>
          <a:blip r:embed="rId6">
            <a:alphaModFix/>
          </a:blip>
          <a:stretch>
            <a:fillRect/>
          </a:stretch>
        </p:blipFill>
        <p:spPr>
          <a:xfrm>
            <a:off x="3093150" y="3064375"/>
            <a:ext cx="1404425" cy="1348250"/>
          </a:xfrm>
          <a:prstGeom prst="rect">
            <a:avLst/>
          </a:prstGeom>
          <a:noFill/>
          <a:ln>
            <a:noFill/>
          </a:ln>
        </p:spPr>
      </p:pic>
      <p:pic>
        <p:nvPicPr>
          <p:cNvPr id="497" name="Google Shape;497;p52"/>
          <p:cNvPicPr preferRelativeResize="0"/>
          <p:nvPr/>
        </p:nvPicPr>
        <p:blipFill>
          <a:blip r:embed="rId7">
            <a:alphaModFix/>
          </a:blip>
          <a:stretch>
            <a:fillRect/>
          </a:stretch>
        </p:blipFill>
        <p:spPr>
          <a:xfrm>
            <a:off x="3774675" y="1330525"/>
            <a:ext cx="1742900" cy="3150449"/>
          </a:xfrm>
          <a:prstGeom prst="rect">
            <a:avLst/>
          </a:prstGeom>
          <a:noFill/>
          <a:ln>
            <a:noFill/>
          </a:ln>
        </p:spPr>
      </p:pic>
      <p:pic>
        <p:nvPicPr>
          <p:cNvPr id="498" name="Google Shape;498;p52"/>
          <p:cNvPicPr preferRelativeResize="0"/>
          <p:nvPr/>
        </p:nvPicPr>
        <p:blipFill>
          <a:blip r:embed="rId3">
            <a:alphaModFix/>
          </a:blip>
          <a:stretch>
            <a:fillRect/>
          </a:stretch>
        </p:blipFill>
        <p:spPr>
          <a:xfrm rot="600505">
            <a:off x="5787470" y="2316136"/>
            <a:ext cx="906950" cy="982780"/>
          </a:xfrm>
          <a:prstGeom prst="rect">
            <a:avLst/>
          </a:prstGeom>
          <a:noFill/>
          <a:ln>
            <a:noFill/>
          </a:ln>
        </p:spPr>
      </p:pic>
      <p:pic>
        <p:nvPicPr>
          <p:cNvPr id="499" name="Google Shape;499;p52"/>
          <p:cNvPicPr preferRelativeResize="0"/>
          <p:nvPr/>
        </p:nvPicPr>
        <p:blipFill>
          <a:blip r:embed="rId4">
            <a:alphaModFix/>
          </a:blip>
          <a:stretch>
            <a:fillRect/>
          </a:stretch>
        </p:blipFill>
        <p:spPr>
          <a:xfrm rot="4733902">
            <a:off x="2319442" y="2916525"/>
            <a:ext cx="1931354" cy="1643950"/>
          </a:xfrm>
          <a:prstGeom prst="rect">
            <a:avLst/>
          </a:prstGeom>
          <a:noFill/>
          <a:ln>
            <a:noFill/>
          </a:ln>
        </p:spPr>
      </p:pic>
      <p:pic>
        <p:nvPicPr>
          <p:cNvPr id="500" name="Google Shape;500;p52"/>
          <p:cNvPicPr preferRelativeResize="0"/>
          <p:nvPr/>
        </p:nvPicPr>
        <p:blipFill>
          <a:blip r:embed="rId5">
            <a:alphaModFix/>
          </a:blip>
          <a:stretch>
            <a:fillRect/>
          </a:stretch>
        </p:blipFill>
        <p:spPr>
          <a:xfrm rot="10101124">
            <a:off x="942974" y="2773649"/>
            <a:ext cx="1136701" cy="1500650"/>
          </a:xfrm>
          <a:prstGeom prst="rect">
            <a:avLst/>
          </a:prstGeom>
          <a:noFill/>
          <a:ln>
            <a:noFill/>
          </a:ln>
        </p:spPr>
      </p:pic>
      <p:pic>
        <p:nvPicPr>
          <p:cNvPr id="501" name="Google Shape;501;p52"/>
          <p:cNvPicPr preferRelativeResize="0"/>
          <p:nvPr/>
        </p:nvPicPr>
        <p:blipFill>
          <a:blip r:embed="rId5">
            <a:alphaModFix/>
          </a:blip>
          <a:stretch>
            <a:fillRect/>
          </a:stretch>
        </p:blipFill>
        <p:spPr>
          <a:xfrm rot="6196268">
            <a:off x="1621674" y="1973625"/>
            <a:ext cx="1136700" cy="1500650"/>
          </a:xfrm>
          <a:prstGeom prst="rect">
            <a:avLst/>
          </a:prstGeom>
          <a:noFill/>
          <a:ln>
            <a:noFill/>
          </a:ln>
        </p:spPr>
      </p:pic>
      <p:sp>
        <p:nvSpPr>
          <p:cNvPr id="502" name="Google Shape;502;p52"/>
          <p:cNvSpPr txBox="1"/>
          <p:nvPr/>
        </p:nvSpPr>
        <p:spPr>
          <a:xfrm>
            <a:off x="6379800" y="1951225"/>
            <a:ext cx="2086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2"/>
                </a:solidFill>
                <a:latin typeface="Francois One"/>
                <a:ea typeface="Francois One"/>
                <a:cs typeface="Francois One"/>
                <a:sym typeface="Francois One"/>
              </a:rPr>
              <a:t>Not Important</a:t>
            </a:r>
            <a:endParaRPr sz="2500">
              <a:solidFill>
                <a:schemeClr val="lt2"/>
              </a:solidFill>
              <a:latin typeface="Francois One"/>
              <a:ea typeface="Francois One"/>
              <a:cs typeface="Francois One"/>
              <a:sym typeface="Francois One"/>
            </a:endParaRPr>
          </a:p>
        </p:txBody>
      </p:sp>
      <p:sp>
        <p:nvSpPr>
          <p:cNvPr id="503" name="Google Shape;503;p52"/>
          <p:cNvSpPr txBox="1"/>
          <p:nvPr/>
        </p:nvSpPr>
        <p:spPr>
          <a:xfrm>
            <a:off x="2384575" y="1951225"/>
            <a:ext cx="1560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2"/>
                </a:solidFill>
                <a:latin typeface="Francois One"/>
                <a:ea typeface="Francois One"/>
                <a:cs typeface="Francois One"/>
                <a:sym typeface="Francois One"/>
              </a:rPr>
              <a:t>Important</a:t>
            </a:r>
            <a:endParaRPr sz="2500">
              <a:solidFill>
                <a:schemeClr val="lt2"/>
              </a:solidFill>
              <a:latin typeface="Francois One"/>
              <a:ea typeface="Francois One"/>
              <a:cs typeface="Francois One"/>
              <a:sym typeface="Francois On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7" name="Shape 507"/>
        <p:cNvGrpSpPr/>
        <p:nvPr/>
      </p:nvGrpSpPr>
      <p:grpSpPr>
        <a:xfrm>
          <a:off x="0" y="0"/>
          <a:ext cx="0" cy="0"/>
          <a:chOff x="0" y="0"/>
          <a:chExt cx="0" cy="0"/>
        </a:xfrm>
      </p:grpSpPr>
      <p:sp>
        <p:nvSpPr>
          <p:cNvPr id="508" name="Google Shape;508;p53"/>
          <p:cNvSpPr txBox="1"/>
          <p:nvPr/>
        </p:nvSpPr>
        <p:spPr>
          <a:xfrm>
            <a:off x="233275" y="-32038450"/>
            <a:ext cx="7340100" cy="4482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=&gt; Booting Puma</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=&gt; Rails 6.0.3.1 application starting in development </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=&gt; Run `rails server --help` for more startup options</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Puma starting in cluster mode...</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Version 4.3.5 (ruby 2.7.1-p83), codename: Mysterious Traveller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Min threads: 5, max threads: 5</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Environment: development</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Process workers: 2</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Phased restart available</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Listening on tcp://127.0.0.1:3004</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Listening on tcp://[::1]:3004</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Use Ctrl-C to stop</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56624)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56625)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56624</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56625</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56625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56624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82900)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82901)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82900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95986)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82901</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17605)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95986</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17835)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17605</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17835</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17835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17956)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17957)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17956</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17957</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17956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17957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18084)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18085)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18084</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18085</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18084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18085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18218)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18219)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18218</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18219</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18218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18219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18386)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18387)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18386</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18387</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18509)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18510)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18509</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18510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18509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18510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18634)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18635)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18634</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18635</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18634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18765)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18766)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18765</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18766</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18765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18766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18884)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18885)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18884</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18885</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18884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18885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19026)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19027)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19026</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19027</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19026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19027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19362)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19363)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19363</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25608)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25608</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36494)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36494</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62910)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19362</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63044)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62910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63044</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63044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63271)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63270)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63270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63271</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63270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63454)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63453)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63453</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63454</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63453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63454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63605)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63606)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63605</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63606</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63605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63606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45772)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45771)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45771</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45772</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45771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45772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45850)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45851)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45850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45851</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45851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45850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48098)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48097)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48098</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59649)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48097</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59649</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48097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59649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59672)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59673)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59672</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59673</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59672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59673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59815)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59814)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59814</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59815</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59814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59815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59909)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59908)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59908</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59909</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59909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59908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60408)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60407)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60407</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60408</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60407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60408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60459)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60460)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60459</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60460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60460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60459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40157)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0 (pid: 40156)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Terminating timed out worker: 40157</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Out-of-sync worker list, no 40157 worker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Worker 1 (pid: 43057)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^C[56522] - Gracefully shutting down workers...</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puma shutdown: 2022-05-05 20:10:30 -0600 ===</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[56522] - Goodbye!</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Exiting</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[20:10:30] </a:t>
            </a:r>
            <a:r>
              <a:rPr lang="en" sz="1050">
                <a:solidFill>
                  <a:srgbClr val="2EAEBB"/>
                </a:solidFill>
              </a:rPr>
              <a:t>jennyallar</a:t>
            </a:r>
            <a:r>
              <a:rPr lang="en" sz="1050">
                <a:solidFill>
                  <a:srgbClr val="F2F2F2"/>
                </a:solidFill>
              </a:rPr>
              <a:t>:</a:t>
            </a:r>
            <a:r>
              <a:rPr lang="en" sz="1050">
                <a:solidFill>
                  <a:srgbClr val="2FB41D"/>
                </a:solidFill>
              </a:rPr>
              <a:t>guild-</a:t>
            </a:r>
            <a:r>
              <a:rPr lang="en" sz="1050">
                <a:solidFill>
                  <a:srgbClr val="2FB41D"/>
                </a:solidFill>
              </a:rPr>
              <a:t>legacy</a:t>
            </a:r>
            <a:r>
              <a:rPr lang="en" sz="1050">
                <a:solidFill>
                  <a:srgbClr val="F2F2F2"/>
                </a:solidFill>
              </a:rPr>
              <a:t> </a:t>
            </a:r>
            <a:r>
              <a:rPr lang="en" sz="1050">
                <a:solidFill>
                  <a:srgbClr val="9FA01C"/>
                </a:solidFill>
              </a:rPr>
              <a:t>git:(tagging-resources*)</a:t>
            </a:r>
            <a:r>
              <a:rPr lang="en" sz="1050">
                <a:solidFill>
                  <a:srgbClr val="F2F2F2"/>
                </a:solidFill>
              </a:rPr>
              <a:t> $ rails s</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=&gt; Booting Puma</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=&gt; Rails 6.0.3.1 application starting in development </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=&gt; Run `rails server --help` for more startup options</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[44865] Puma starting in cluster mode...</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[44865] * Version 4.3.5 (ruby 2.7.1-p83), codename: Mysterious Traveller</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[44865] * Min threads: 5, max threads: 5</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[44865] * Environment: development</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[44865] * Process workers: 2</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[44865] * Phased restart available</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[44865] * Listening on tcp://127.0.0.1:3004</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[44865] * Listening on tcp://[::1]:3004</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[44865] Use Ctrl-C to stop</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[44865] - Worker 0 (pid: 44910)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[44865] - Worker 1 (pid: 44911) booted, phase: 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source=rack-timeout id=cc2fbd3f-df03-48cf-98d2-3b422e6abc9b timeout=15000ms state=ready</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source=rack-timeout id=cc2fbd3f-df03-48cf-98d2-3b422e6abc9b timeout=15000ms service=3ms state=active</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Started POST "/graphql" for ::1 at 2022-05-05 20:10:57 -0600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  </a:t>
            </a:r>
            <a:r>
              <a:rPr b="1" lang="en" sz="1050">
                <a:solidFill>
                  <a:srgbClr val="C814C9"/>
                </a:solidFill>
              </a:rPr>
              <a:t> (8.5ms)</a:t>
            </a:r>
            <a:r>
              <a:rPr lang="en" sz="1050">
                <a:solidFill>
                  <a:srgbClr val="F2F2F2"/>
                </a:solidFill>
              </a:rPr>
              <a:t>  </a:t>
            </a:r>
            <a:r>
              <a:rPr b="1" lang="en" sz="1050">
                <a:solidFill>
                  <a:srgbClr val="BE871D"/>
                </a:solidFill>
              </a:rPr>
              <a:t>SELECT "schema_migrations"."version" FROM "schema_migrations" ORDER BY "schema_migrations"."version" ASC</a:t>
            </a:r>
            <a:endParaRPr b="1" sz="1050">
              <a:solidFill>
                <a:srgbClr val="BE871D"/>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Processing by GraphqlController#execute as */*</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  Parameters: {"query"=&gt;"mutation update</a:t>
            </a:r>
            <a:r>
              <a:rPr lang="en" sz="1050">
                <a:solidFill>
                  <a:srgbClr val="F2F2F2"/>
                </a:solidFill>
              </a:rPr>
              <a:t>SpaceBlasters</a:t>
            </a:r>
            <a:r>
              <a:rPr lang="en" sz="1050">
                <a:solidFill>
                  <a:srgbClr val="F2F2F2"/>
                </a:solidFill>
              </a:rPr>
              <a:t>($input: Update</a:t>
            </a:r>
            <a:r>
              <a:rPr lang="en" sz="1050">
                <a:solidFill>
                  <a:srgbClr val="F2F2F2"/>
                </a:solidFill>
              </a:rPr>
              <a:t>SpaceBlasters</a:t>
            </a:r>
            <a:r>
              <a:rPr lang="en" sz="1050">
                <a:solidFill>
                  <a:srgbClr val="F2F2F2"/>
                </a:solidFill>
              </a:rPr>
              <a:t>Payload!) {\n    update</a:t>
            </a:r>
            <a:r>
              <a:rPr lang="en" sz="1050">
                <a:solidFill>
                  <a:srgbClr val="F2F2F2"/>
                </a:solidFill>
              </a:rPr>
              <a:t>SpaceBlasters</a:t>
            </a:r>
            <a:r>
              <a:rPr lang="en" sz="1050">
                <a:solidFill>
                  <a:srgbClr val="F2F2F2"/>
                </a:solidFill>
              </a:rPr>
              <a:t>(input: $input) {\n        name\n        stripeAccount\n    }\n}", "variables"=&gt;{"input"=&gt;{"name"=&gt;"Alamo Colleges District", "stripeAccount"=&gt;"acct_1HoFWfPW3mQsWPO7"}}, "graphql"=&gt;{"query"=&gt;"mutation update</a:t>
            </a:r>
            <a:r>
              <a:rPr lang="en" sz="1050">
                <a:solidFill>
                  <a:srgbClr val="F2F2F2"/>
                </a:solidFill>
              </a:rPr>
              <a:t>SpaceBlasters</a:t>
            </a:r>
            <a:r>
              <a:rPr lang="en" sz="1050">
                <a:solidFill>
                  <a:srgbClr val="F2F2F2"/>
                </a:solidFill>
              </a:rPr>
              <a:t>($input: Update</a:t>
            </a:r>
            <a:r>
              <a:rPr lang="en" sz="1050">
                <a:solidFill>
                  <a:srgbClr val="F2F2F2"/>
                </a:solidFill>
              </a:rPr>
              <a:t>SpaceBlasters</a:t>
            </a:r>
            <a:r>
              <a:rPr lang="en" sz="1050">
                <a:solidFill>
                  <a:srgbClr val="F2F2F2"/>
                </a:solidFill>
              </a:rPr>
              <a:t>Payload!) {\n    update</a:t>
            </a:r>
            <a:r>
              <a:rPr lang="en" sz="1050">
                <a:solidFill>
                  <a:srgbClr val="F2F2F2"/>
                </a:solidFill>
              </a:rPr>
              <a:t>SpaceBlasters</a:t>
            </a:r>
            <a:r>
              <a:rPr lang="en" sz="1050">
                <a:solidFill>
                  <a:srgbClr val="F2F2F2"/>
                </a:solidFill>
              </a:rPr>
              <a:t>(input: $input) {\n        name\n        stripeAccount\n    }\n}", "variables"=&gt;{"input"=&gt;{"name"=&gt;"Alamo Colleges District", "stripeAccount"=&gt;"acct_1HoFWfPW3mQsWPO7"}}}}</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source=rack-timeout id=cc2fbd3f-df03-48cf-98d2-3b422e6abc9b timeout=15000ms service=1004ms state=active</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Filter chain halted as :authenticate_request! rendered or redirected</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Completed 401 Unauthorized in 960ms (Views: 1.1ms | ActiveRecord: 0.0ms | Allocations: 2483)</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source=rack-timeout id=cc2fbd3f-df03-48cf-98d2-3b422e6abc9b timeout=15000ms service=1673ms state=completed</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source=rack-timeout id=f5e165ce-f550-40ac-b6aa-8674236dedb1 timeout=15000ms state=ready</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source=rack-timeout id=f5e165ce-f550-40ac-b6aa-8674236dedb1 timeout=15000ms service=1ms state=active</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Started POST "/graphql" for ::1 at 2022-05-05 20:11:10 -0600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Processing by GraphqlController#execute as */*</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  Parameters: {"query"=&gt;"query {\n    academicPartnerInvoicesReport {\n      id\n      invoiceNumber\n      status\n      dateReceived\n      createdAt\n    }\n  }", "graphql"=&gt;{"query"=&gt;"query {\n    academicPartnerInvoicesReport {\n      id\n      invoiceNumber\n      status\n      dateReceived\n      createdAt\n    }\n  }"}}</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Filter chain halted as :authenticate_request! rendered or redirected</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Completed 401 Unauthorized in 0ms (Views: 0.1ms | ActiveRecord: 0.0ms | Allocations: 135)</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source=rack-timeout id=f5e165ce-f550-40ac-b6aa-8674236dedb1 timeout=15000ms service=4ms state=completed</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source=rack-timeout id=41fec33c-a27e-4b07-892d-760a06767ad9 timeout=15000ms state=ready</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source=rack-timeout id=41fec33c-a27e-4b07-892d-760a06767ad9 timeout=15000ms service=1ms state=active</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Started POST "/graphql" for ::1 at 2022-05-05 20:11:22 -0600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Processing by GraphqlController#execute as */*</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  Parameters: {"query"=&gt;"      query {\n          applications(studentId: \"28db5e96-4fcc-44f6-afc1-503f4f65297d\") {\n            id\n            state {\n              name\n            }\n            termStartDate\n            termEndDate\n          }\n        }", "graphql"=&gt;{"query"=&gt;"      query {\n          applications(studentId: \"28db5e96-4fcc-44f6-afc1-503f4f65297d\") {\n            id\n            state {\n              name\n            }\n            termStartDate\n            termEndDate\n          }\n        }"}}</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Filter chain halted as :authenticate_request! rendered or redirected</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Completed 401 Unauthorized in 0ms (Views: 0.1ms | ActiveRecord: 0.0ms | Allocations: 135)</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source=rack-timeout id=41fec33c-a27e-4b07-892d-760a06767ad9 timeout=15000ms service=4ms state=completed</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source=rack-timeout id=e9738956-f09d-4708-b048-38af5e6ed15a timeout=15000ms state=ready</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source=rack-timeout id=e9738956-f09d-4708-b048-38af5e6ed15a timeout=15000ms service=2ms state=active</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Started POST "/graphql" for ::1 at 2022-05-05 20:12:51 -0600</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Processing by GraphqlController#execute as */*</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  Parameters: {"query"=&gt;"      query {\n          applications(studentId: \"28db5e96-4fcc-44f6-afc1-503f4f65297d\") {\n            id\n            state {\n              name\n            }\n            termStartDate\n            termEndDate\n          }\n        }", "graphql"=&gt;{"query"=&gt;"      query {\n          applications(studentId: \"28db5e96-4fcc-44f6-afc1-503f4f65297d\") {\n            id\n            state {\n              name\n            }\n            termStartDate\n            termEndDate\n          }\n        }"}}</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Completed 200 OK in 347ms (Views: 0.7ms | ActiveRecord: 0.0ms | Allocations: 62401)</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rgbClr val="F2F2F2"/>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F2F2F2"/>
                </a:solidFill>
              </a:rPr>
              <a:t>source=rack-timeout id=e9738956-f09d-4708-b048-38af5e6ed15a timeout=15000ms service=374ms state=completed</a:t>
            </a:r>
            <a:endParaRPr sz="1050">
              <a:solidFill>
                <a:srgbClr val="F2F2F2"/>
              </a:solidFill>
            </a:endParaRPr>
          </a:p>
          <a:p>
            <a:pPr indent="0" lvl="0" marL="0" rtl="0" algn="l">
              <a:spcBef>
                <a:spcPts val="0"/>
              </a:spcBef>
              <a:spcAft>
                <a:spcPts val="0"/>
              </a:spcAft>
              <a:buNone/>
            </a:pPr>
            <a:r>
              <a:t/>
            </a:r>
            <a:endParaRPr/>
          </a:p>
        </p:txBody>
      </p:sp>
      <p:pic>
        <p:nvPicPr>
          <p:cNvPr id="509" name="Google Shape;509;p53"/>
          <p:cNvPicPr preferRelativeResize="0"/>
          <p:nvPr/>
        </p:nvPicPr>
        <p:blipFill>
          <a:blip r:embed="rId3">
            <a:alphaModFix/>
          </a:blip>
          <a:stretch>
            <a:fillRect/>
          </a:stretch>
        </p:blipFill>
        <p:spPr>
          <a:xfrm flipH="1">
            <a:off x="5012349" y="1180864"/>
            <a:ext cx="3850399" cy="31961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8"/>
                                        </p:tgtEl>
                                        <p:attrNameLst>
                                          <p:attrName>style.visibility</p:attrName>
                                        </p:attrNameLst>
                                      </p:cBhvr>
                                      <p:to>
                                        <p:strVal val="visible"/>
                                      </p:to>
                                    </p:set>
                                    <p:anim calcmode="lin" valueType="num">
                                      <p:cBhvr additive="base">
                                        <p:cTn dur="2300"/>
                                        <p:tgtEl>
                                          <p:spTgt spid="508"/>
                                        </p:tgtEl>
                                        <p:attrNameLst>
                                          <p:attrName>ppt_y</p:attrName>
                                        </p:attrNameLst>
                                      </p:cBhvr>
                                      <p:tavLst>
                                        <p:tav fmla="" tm="0">
                                          <p:val>
                                            <p:strVal val="#ppt_y+1"/>
                                          </p:val>
                                        </p:tav>
                                        <p:tav fmla="" tm="100000">
                                          <p:val>
                                            <p:strVal val="#ppt_y"/>
                                          </p:val>
                                        </p:tav>
                                      </p:tavLst>
                                    </p:anim>
                                  </p:childTnLst>
                                </p:cTn>
                              </p:par>
                            </p:childTnLst>
                          </p:cTn>
                        </p:par>
                        <p:par>
                          <p:cTn fill="hold">
                            <p:stCondLst>
                              <p:cond delay="2300"/>
                            </p:stCondLst>
                            <p:childTnLst>
                              <p:par>
                                <p:cTn fill="hold" nodeType="afterEffect" presetClass="exit" presetID="2" presetSubtype="1">
                                  <p:stCondLst>
                                    <p:cond delay="0"/>
                                  </p:stCondLst>
                                  <p:childTnLst>
                                    <p:anim calcmode="lin" valueType="num">
                                      <p:cBhvr additive="base">
                                        <p:cTn dur="2200"/>
                                        <p:tgtEl>
                                          <p:spTgt spid="508"/>
                                        </p:tgtEl>
                                        <p:attrNameLst>
                                          <p:attrName>ppt_y</p:attrName>
                                        </p:attrNameLst>
                                      </p:cBhvr>
                                      <p:tavLst>
                                        <p:tav fmla="" tm="0">
                                          <p:val>
                                            <p:strVal val="#ppt_y"/>
                                          </p:val>
                                        </p:tav>
                                        <p:tav fmla="" tm="100000">
                                          <p:val>
                                            <p:strVal val="#ppt_y-1"/>
                                          </p:val>
                                        </p:tav>
                                      </p:tavLst>
                                    </p:anim>
                                    <p:set>
                                      <p:cBhvr>
                                        <p:cTn dur="1" fill="hold">
                                          <p:stCondLst>
                                            <p:cond delay="2200"/>
                                          </p:stCondLst>
                                        </p:cTn>
                                        <p:tgtEl>
                                          <p:spTgt spid="508"/>
                                        </p:tgtEl>
                                        <p:attrNameLst>
                                          <p:attrName>style.visibility</p:attrName>
                                        </p:attrNameLst>
                                      </p:cBhvr>
                                      <p:to>
                                        <p:strVal val="hidden"/>
                                      </p:to>
                                    </p:set>
                                  </p:childTnLst>
                                </p:cTn>
                              </p:par>
                            </p:childTnLst>
                          </p:cTn>
                        </p:par>
                        <p:par>
                          <p:cTn fill="hold">
                            <p:stCondLst>
                              <p:cond delay="4500"/>
                            </p:stCondLst>
                            <p:childTnLst>
                              <p:par>
                                <p:cTn fill="hold" nodeType="afterEffect" presetClass="entr" presetID="2" presetSubtype="4">
                                  <p:stCondLst>
                                    <p:cond delay="0"/>
                                  </p:stCondLst>
                                  <p:childTnLst>
                                    <p:set>
                                      <p:cBhvr>
                                        <p:cTn dur="1" fill="hold">
                                          <p:stCondLst>
                                            <p:cond delay="0"/>
                                          </p:stCondLst>
                                        </p:cTn>
                                        <p:tgtEl>
                                          <p:spTgt spid="508"/>
                                        </p:tgtEl>
                                        <p:attrNameLst>
                                          <p:attrName>style.visibility</p:attrName>
                                        </p:attrNameLst>
                                      </p:cBhvr>
                                      <p:to>
                                        <p:strVal val="visible"/>
                                      </p:to>
                                    </p:set>
                                    <p:anim calcmode="lin" valueType="num">
                                      <p:cBhvr additive="base">
                                        <p:cTn dur="2500"/>
                                        <p:tgtEl>
                                          <p:spTgt spid="508"/>
                                        </p:tgtEl>
                                        <p:attrNameLst>
                                          <p:attrName>ppt_y</p:attrName>
                                        </p:attrNameLst>
                                      </p:cBhvr>
                                      <p:tavLst>
                                        <p:tav fmla="" tm="0">
                                          <p:val>
                                            <p:strVal val="#ppt_y+1"/>
                                          </p:val>
                                        </p:tav>
                                        <p:tav fmla="" tm="100000">
                                          <p:val>
                                            <p:strVal val="#ppt_y"/>
                                          </p:val>
                                        </p:tav>
                                      </p:tavLst>
                                    </p:anim>
                                  </p:childTnLst>
                                </p:cTn>
                              </p:par>
                            </p:childTnLst>
                          </p:cTn>
                        </p:par>
                        <p:par>
                          <p:cTn fill="hold">
                            <p:stCondLst>
                              <p:cond delay="7000"/>
                            </p:stCondLst>
                            <p:childTnLst>
                              <p:par>
                                <p:cTn fill="hold" nodeType="afterEffect" presetClass="exit" presetID="2" presetSubtype="1">
                                  <p:stCondLst>
                                    <p:cond delay="0"/>
                                  </p:stCondLst>
                                  <p:childTnLst>
                                    <p:anim calcmode="lin" valueType="num">
                                      <p:cBhvr additive="base">
                                        <p:cTn dur="2700"/>
                                        <p:tgtEl>
                                          <p:spTgt spid="508"/>
                                        </p:tgtEl>
                                        <p:attrNameLst>
                                          <p:attrName>ppt_y</p:attrName>
                                        </p:attrNameLst>
                                      </p:cBhvr>
                                      <p:tavLst>
                                        <p:tav fmla="" tm="0">
                                          <p:val>
                                            <p:strVal val="#ppt_y"/>
                                          </p:val>
                                        </p:tav>
                                        <p:tav fmla="" tm="100000">
                                          <p:val>
                                            <p:strVal val="#ppt_y-1"/>
                                          </p:val>
                                        </p:tav>
                                      </p:tavLst>
                                    </p:anim>
                                    <p:set>
                                      <p:cBhvr>
                                        <p:cTn dur="1" fill="hold">
                                          <p:stCondLst>
                                            <p:cond delay="2700"/>
                                          </p:stCondLst>
                                        </p:cTn>
                                        <p:tgtEl>
                                          <p:spTgt spid="508"/>
                                        </p:tgtEl>
                                        <p:attrNameLst>
                                          <p:attrName>style.visibility</p:attrName>
                                        </p:attrNameLst>
                                      </p:cBhvr>
                                      <p:to>
                                        <p:strVal val="hidden"/>
                                      </p:to>
                                    </p:set>
                                  </p:childTnLst>
                                </p:cTn>
                              </p:par>
                            </p:childTnLst>
                          </p:cTn>
                        </p:par>
                        <p:par>
                          <p:cTn fill="hold">
                            <p:stCondLst>
                              <p:cond delay="9700"/>
                            </p:stCondLst>
                            <p:childTnLst>
                              <p:par>
                                <p:cTn fill="hold" nodeType="afterEffect" presetClass="entr" presetID="2" presetSubtype="4">
                                  <p:stCondLst>
                                    <p:cond delay="0"/>
                                  </p:stCondLst>
                                  <p:childTnLst>
                                    <p:set>
                                      <p:cBhvr>
                                        <p:cTn dur="1" fill="hold">
                                          <p:stCondLst>
                                            <p:cond delay="0"/>
                                          </p:stCondLst>
                                        </p:cTn>
                                        <p:tgtEl>
                                          <p:spTgt spid="508"/>
                                        </p:tgtEl>
                                        <p:attrNameLst>
                                          <p:attrName>style.visibility</p:attrName>
                                        </p:attrNameLst>
                                      </p:cBhvr>
                                      <p:to>
                                        <p:strVal val="visible"/>
                                      </p:to>
                                    </p:set>
                                    <p:anim calcmode="lin" valueType="num">
                                      <p:cBhvr additive="base">
                                        <p:cTn dur="2500"/>
                                        <p:tgtEl>
                                          <p:spTgt spid="508"/>
                                        </p:tgtEl>
                                        <p:attrNameLst>
                                          <p:attrName>ppt_y</p:attrName>
                                        </p:attrNameLst>
                                      </p:cBhvr>
                                      <p:tavLst>
                                        <p:tav fmla="" tm="0">
                                          <p:val>
                                            <p:strVal val="#ppt_y+1"/>
                                          </p:val>
                                        </p:tav>
                                        <p:tav fmla="" tm="100000">
                                          <p:val>
                                            <p:strVal val="#ppt_y"/>
                                          </p:val>
                                        </p:tav>
                                      </p:tavLst>
                                    </p:anim>
                                  </p:childTnLst>
                                </p:cTn>
                              </p:par>
                            </p:childTnLst>
                          </p:cTn>
                        </p:par>
                        <p:par>
                          <p:cTn fill="hold">
                            <p:stCondLst>
                              <p:cond delay="12200"/>
                            </p:stCondLst>
                            <p:childTnLst>
                              <p:par>
                                <p:cTn fill="hold" nodeType="afterEffect" presetClass="exit" presetID="2" presetSubtype="1">
                                  <p:stCondLst>
                                    <p:cond delay="0"/>
                                  </p:stCondLst>
                                  <p:childTnLst>
                                    <p:anim calcmode="lin" valueType="num">
                                      <p:cBhvr additive="base">
                                        <p:cTn dur="2700"/>
                                        <p:tgtEl>
                                          <p:spTgt spid="508"/>
                                        </p:tgtEl>
                                        <p:attrNameLst>
                                          <p:attrName>ppt_y</p:attrName>
                                        </p:attrNameLst>
                                      </p:cBhvr>
                                      <p:tavLst>
                                        <p:tav fmla="" tm="0">
                                          <p:val>
                                            <p:strVal val="#ppt_y"/>
                                          </p:val>
                                        </p:tav>
                                        <p:tav fmla="" tm="100000">
                                          <p:val>
                                            <p:strVal val="#ppt_y-1"/>
                                          </p:val>
                                        </p:tav>
                                      </p:tavLst>
                                    </p:anim>
                                    <p:set>
                                      <p:cBhvr>
                                        <p:cTn dur="1" fill="hold">
                                          <p:stCondLst>
                                            <p:cond delay="2700"/>
                                          </p:stCondLst>
                                        </p:cTn>
                                        <p:tgtEl>
                                          <p:spTgt spid="50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DEDFE"/>
        </a:solidFill>
      </p:bgPr>
    </p:bg>
    <p:spTree>
      <p:nvGrpSpPr>
        <p:cNvPr id="513" name="Shape 513"/>
        <p:cNvGrpSpPr/>
        <p:nvPr/>
      </p:nvGrpSpPr>
      <p:grpSpPr>
        <a:xfrm>
          <a:off x="0" y="0"/>
          <a:ext cx="0" cy="0"/>
          <a:chOff x="0" y="0"/>
          <a:chExt cx="0" cy="0"/>
        </a:xfrm>
      </p:grpSpPr>
      <p:sp>
        <p:nvSpPr>
          <p:cNvPr id="514" name="Google Shape;514;p54"/>
          <p:cNvSpPr txBox="1"/>
          <p:nvPr>
            <p:ph idx="1" type="body"/>
          </p:nvPr>
        </p:nvSpPr>
        <p:spPr>
          <a:xfrm>
            <a:off x="1755900" y="2411600"/>
            <a:ext cx="5632200" cy="564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lang="en" sz="3365">
                <a:solidFill>
                  <a:srgbClr val="371B47"/>
                </a:solidFill>
                <a:latin typeface="Francois One"/>
                <a:ea typeface="Francois One"/>
                <a:cs typeface="Francois One"/>
                <a:sym typeface="Francois One"/>
              </a:rPr>
              <a:t>Complexity must earn its keep</a:t>
            </a:r>
            <a:endParaRPr sz="3365">
              <a:solidFill>
                <a:srgbClr val="371B47"/>
              </a:solidFill>
              <a:latin typeface="Francois One"/>
              <a:ea typeface="Francois One"/>
              <a:cs typeface="Francois One"/>
              <a:sym typeface="Francois On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1FF"/>
        </a:solidFill>
      </p:bgPr>
    </p:bg>
    <p:spTree>
      <p:nvGrpSpPr>
        <p:cNvPr id="518" name="Shape 518"/>
        <p:cNvGrpSpPr/>
        <p:nvPr/>
      </p:nvGrpSpPr>
      <p:grpSpPr>
        <a:xfrm>
          <a:off x="0" y="0"/>
          <a:ext cx="0" cy="0"/>
          <a:chOff x="0" y="0"/>
          <a:chExt cx="0" cy="0"/>
        </a:xfrm>
      </p:grpSpPr>
      <p:pic>
        <p:nvPicPr>
          <p:cNvPr id="519" name="Google Shape;519;p55"/>
          <p:cNvPicPr preferRelativeResize="0"/>
          <p:nvPr/>
        </p:nvPicPr>
        <p:blipFill>
          <a:blip r:embed="rId3">
            <a:alphaModFix/>
          </a:blip>
          <a:stretch>
            <a:fillRect/>
          </a:stretch>
        </p:blipFill>
        <p:spPr>
          <a:xfrm>
            <a:off x="2176950" y="70312"/>
            <a:ext cx="4790077" cy="4790077"/>
          </a:xfrm>
          <a:prstGeom prst="rect">
            <a:avLst/>
          </a:prstGeom>
          <a:noFill/>
          <a:ln>
            <a:noFill/>
          </a:ln>
        </p:spPr>
      </p:pic>
      <p:sp>
        <p:nvSpPr>
          <p:cNvPr id="520" name="Google Shape;520;p55"/>
          <p:cNvSpPr/>
          <p:nvPr/>
        </p:nvSpPr>
        <p:spPr>
          <a:xfrm>
            <a:off x="5618000" y="1008475"/>
            <a:ext cx="355800" cy="326100"/>
          </a:xfrm>
          <a:prstGeom prst="ellipse">
            <a:avLst/>
          </a:prstGeom>
          <a:solidFill>
            <a:srgbClr val="FF0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5"/>
          <p:cNvSpPr txBox="1"/>
          <p:nvPr/>
        </p:nvSpPr>
        <p:spPr>
          <a:xfrm>
            <a:off x="5618000" y="825175"/>
            <a:ext cx="355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latin typeface="Francois One"/>
                <a:ea typeface="Francois One"/>
                <a:cs typeface="Francois One"/>
                <a:sym typeface="Francois One"/>
              </a:rPr>
              <a:t>?</a:t>
            </a:r>
            <a:endParaRPr sz="3300">
              <a:solidFill>
                <a:schemeClr val="lt1"/>
              </a:solidFill>
              <a:latin typeface="Francois One"/>
              <a:ea typeface="Francois One"/>
              <a:cs typeface="Francois One"/>
              <a:sym typeface="Francois On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1FF"/>
        </a:solidFill>
      </p:bgPr>
    </p:bg>
    <p:spTree>
      <p:nvGrpSpPr>
        <p:cNvPr id="525" name="Shape 525"/>
        <p:cNvGrpSpPr/>
        <p:nvPr/>
      </p:nvGrpSpPr>
      <p:grpSpPr>
        <a:xfrm>
          <a:off x="0" y="0"/>
          <a:ext cx="0" cy="0"/>
          <a:chOff x="0" y="0"/>
          <a:chExt cx="0" cy="0"/>
        </a:xfrm>
      </p:grpSpPr>
      <p:pic>
        <p:nvPicPr>
          <p:cNvPr id="526" name="Google Shape;526;p56"/>
          <p:cNvPicPr preferRelativeResize="0"/>
          <p:nvPr/>
        </p:nvPicPr>
        <p:blipFill>
          <a:blip r:embed="rId3">
            <a:alphaModFix/>
          </a:blip>
          <a:stretch>
            <a:fillRect/>
          </a:stretch>
        </p:blipFill>
        <p:spPr>
          <a:xfrm>
            <a:off x="2176950" y="70312"/>
            <a:ext cx="4790077" cy="4790077"/>
          </a:xfrm>
          <a:prstGeom prst="rect">
            <a:avLst/>
          </a:prstGeom>
          <a:noFill/>
          <a:ln>
            <a:noFill/>
          </a:ln>
        </p:spPr>
      </p:pic>
      <p:sp>
        <p:nvSpPr>
          <p:cNvPr id="527" name="Google Shape;527;p56"/>
          <p:cNvSpPr/>
          <p:nvPr/>
        </p:nvSpPr>
        <p:spPr>
          <a:xfrm>
            <a:off x="5618000" y="1008475"/>
            <a:ext cx="355800" cy="326100"/>
          </a:xfrm>
          <a:prstGeom prst="ellipse">
            <a:avLst/>
          </a:prstGeom>
          <a:solidFill>
            <a:srgbClr val="FF08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6"/>
          <p:cNvSpPr txBox="1"/>
          <p:nvPr/>
        </p:nvSpPr>
        <p:spPr>
          <a:xfrm>
            <a:off x="5618000" y="825175"/>
            <a:ext cx="355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latin typeface="Francois One"/>
                <a:ea typeface="Francois One"/>
                <a:cs typeface="Francois One"/>
                <a:sym typeface="Francois One"/>
              </a:rPr>
              <a:t>?</a:t>
            </a:r>
            <a:endParaRPr sz="3300">
              <a:solidFill>
                <a:schemeClr val="lt1"/>
              </a:solidFill>
              <a:latin typeface="Francois One"/>
              <a:ea typeface="Francois One"/>
              <a:cs typeface="Francois One"/>
              <a:sym typeface="Francois On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BAAFE"/>
        </a:solidFill>
      </p:bgPr>
    </p:bg>
    <p:spTree>
      <p:nvGrpSpPr>
        <p:cNvPr id="532" name="Shape 532"/>
        <p:cNvGrpSpPr/>
        <p:nvPr/>
      </p:nvGrpSpPr>
      <p:grpSpPr>
        <a:xfrm>
          <a:off x="0" y="0"/>
          <a:ext cx="0" cy="0"/>
          <a:chOff x="0" y="0"/>
          <a:chExt cx="0" cy="0"/>
        </a:xfrm>
      </p:grpSpPr>
      <p:sp>
        <p:nvSpPr>
          <p:cNvPr id="533" name="Google Shape;533;p57"/>
          <p:cNvSpPr txBox="1"/>
          <p:nvPr>
            <p:ph idx="1" type="body"/>
          </p:nvPr>
        </p:nvSpPr>
        <p:spPr>
          <a:xfrm>
            <a:off x="4572000" y="1757250"/>
            <a:ext cx="3523200" cy="1629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1018"/>
              <a:buNone/>
            </a:pPr>
            <a:r>
              <a:rPr lang="en" sz="3565">
                <a:solidFill>
                  <a:srgbClr val="FEE384"/>
                </a:solidFill>
                <a:latin typeface="Francois One"/>
                <a:ea typeface="Francois One"/>
                <a:cs typeface="Francois One"/>
                <a:sym typeface="Francois One"/>
              </a:rPr>
              <a:t>RECOVERING INSTITUTIONAL KNOWLEDGE</a:t>
            </a:r>
            <a:endParaRPr sz="3565">
              <a:solidFill>
                <a:srgbClr val="FEE384"/>
              </a:solidFill>
              <a:latin typeface="Francois One"/>
              <a:ea typeface="Francois One"/>
              <a:cs typeface="Francois One"/>
              <a:sym typeface="Francois One"/>
            </a:endParaRPr>
          </a:p>
        </p:txBody>
      </p:sp>
      <p:sp>
        <p:nvSpPr>
          <p:cNvPr id="534" name="Google Shape;534;p57"/>
          <p:cNvSpPr txBox="1"/>
          <p:nvPr>
            <p:ph idx="1" type="body"/>
          </p:nvPr>
        </p:nvSpPr>
        <p:spPr>
          <a:xfrm>
            <a:off x="5537450" y="1072625"/>
            <a:ext cx="2265300" cy="564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b="1" lang="en" sz="2265">
                <a:solidFill>
                  <a:srgbClr val="21102D"/>
                </a:solidFill>
                <a:latin typeface="Francois One"/>
                <a:ea typeface="Francois One"/>
                <a:cs typeface="Francois One"/>
                <a:sym typeface="Francois One"/>
              </a:rPr>
              <a:t>CHAPTER 5</a:t>
            </a:r>
            <a:endParaRPr b="1" sz="2265">
              <a:solidFill>
                <a:srgbClr val="21102D"/>
              </a:solidFill>
              <a:latin typeface="Francois One"/>
              <a:ea typeface="Francois One"/>
              <a:cs typeface="Francois One"/>
              <a:sym typeface="Francois One"/>
            </a:endParaRPr>
          </a:p>
        </p:txBody>
      </p:sp>
      <p:pic>
        <p:nvPicPr>
          <p:cNvPr id="535" name="Google Shape;535;p57"/>
          <p:cNvPicPr preferRelativeResize="0"/>
          <p:nvPr/>
        </p:nvPicPr>
        <p:blipFill>
          <a:blip r:embed="rId3">
            <a:alphaModFix/>
          </a:blip>
          <a:stretch>
            <a:fillRect/>
          </a:stretch>
        </p:blipFill>
        <p:spPr>
          <a:xfrm>
            <a:off x="114300" y="407475"/>
            <a:ext cx="4457702" cy="4457702"/>
          </a:xfrm>
          <a:prstGeom prst="rect">
            <a:avLst/>
          </a:prstGeom>
          <a:noFill/>
          <a:ln>
            <a:noFill/>
          </a:ln>
        </p:spPr>
      </p:pic>
      <p:sp>
        <p:nvSpPr>
          <p:cNvPr id="536" name="Google Shape;536;p57"/>
          <p:cNvSpPr/>
          <p:nvPr/>
        </p:nvSpPr>
        <p:spPr>
          <a:xfrm flipH="1" rot="10800000">
            <a:off x="453425" y="4877675"/>
            <a:ext cx="1093500" cy="3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7"/>
          <p:cNvSpPr/>
          <p:nvPr/>
        </p:nvSpPr>
        <p:spPr>
          <a:xfrm flipH="1" rot="10800000">
            <a:off x="1596425" y="4877675"/>
            <a:ext cx="1093500" cy="3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7"/>
          <p:cNvSpPr/>
          <p:nvPr/>
        </p:nvSpPr>
        <p:spPr>
          <a:xfrm flipH="1" rot="10800000">
            <a:off x="2815625" y="4877675"/>
            <a:ext cx="1093500" cy="3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7"/>
          <p:cNvSpPr/>
          <p:nvPr/>
        </p:nvSpPr>
        <p:spPr>
          <a:xfrm flipH="1" rot="10800000">
            <a:off x="4034825" y="4877675"/>
            <a:ext cx="1093500" cy="3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7"/>
          <p:cNvSpPr/>
          <p:nvPr/>
        </p:nvSpPr>
        <p:spPr>
          <a:xfrm>
            <a:off x="39091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7"/>
          <p:cNvSpPr/>
          <p:nvPr/>
        </p:nvSpPr>
        <p:spPr>
          <a:xfrm flipH="1" rot="10800000">
            <a:off x="52219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7"/>
          <p:cNvSpPr/>
          <p:nvPr/>
        </p:nvSpPr>
        <p:spPr>
          <a:xfrm flipH="1" rot="10800000">
            <a:off x="63649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7"/>
          <p:cNvSpPr/>
          <p:nvPr/>
        </p:nvSpPr>
        <p:spPr>
          <a:xfrm flipH="1" rot="10800000">
            <a:off x="75841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7"/>
          <p:cNvSpPr/>
          <p:nvPr/>
        </p:nvSpPr>
        <p:spPr>
          <a:xfrm>
            <a:off x="74584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7"/>
          <p:cNvSpPr/>
          <p:nvPr/>
        </p:nvSpPr>
        <p:spPr>
          <a:xfrm>
            <a:off x="15148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7"/>
          <p:cNvSpPr/>
          <p:nvPr/>
        </p:nvSpPr>
        <p:spPr>
          <a:xfrm>
            <a:off x="26899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7" name="Google Shape;547;p57"/>
          <p:cNvPicPr preferRelativeResize="0"/>
          <p:nvPr/>
        </p:nvPicPr>
        <p:blipFill rotWithShape="1">
          <a:blip r:embed="rId4">
            <a:alphaModFix/>
          </a:blip>
          <a:srcRect b="27560" l="11418" r="11217" t="23952"/>
          <a:stretch/>
        </p:blipFill>
        <p:spPr>
          <a:xfrm flipH="1" rot="1230771">
            <a:off x="4931997" y="4762041"/>
            <a:ext cx="446765" cy="279984"/>
          </a:xfrm>
          <a:prstGeom prst="rect">
            <a:avLst/>
          </a:prstGeom>
          <a:noFill/>
          <a:ln>
            <a:noFill/>
          </a:ln>
        </p:spPr>
      </p:pic>
      <p:sp>
        <p:nvSpPr>
          <p:cNvPr id="548" name="Google Shape;548;p57"/>
          <p:cNvSpPr/>
          <p:nvPr/>
        </p:nvSpPr>
        <p:spPr>
          <a:xfrm>
            <a:off x="3277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7"/>
          <p:cNvSpPr/>
          <p:nvPr/>
        </p:nvSpPr>
        <p:spPr>
          <a:xfrm>
            <a:off x="86014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7"/>
          <p:cNvSpPr/>
          <p:nvPr/>
        </p:nvSpPr>
        <p:spPr>
          <a:xfrm>
            <a:off x="63154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AEBB"/>
        </a:solidFill>
      </p:bgPr>
    </p:bg>
    <p:spTree>
      <p:nvGrpSpPr>
        <p:cNvPr id="554" name="Shape 554"/>
        <p:cNvGrpSpPr/>
        <p:nvPr/>
      </p:nvGrpSpPr>
      <p:grpSpPr>
        <a:xfrm>
          <a:off x="0" y="0"/>
          <a:ext cx="0" cy="0"/>
          <a:chOff x="0" y="0"/>
          <a:chExt cx="0" cy="0"/>
        </a:xfrm>
      </p:grpSpPr>
      <p:pic>
        <p:nvPicPr>
          <p:cNvPr id="555" name="Google Shape;555;p58"/>
          <p:cNvPicPr preferRelativeResize="0"/>
          <p:nvPr/>
        </p:nvPicPr>
        <p:blipFill>
          <a:blip r:embed="rId3">
            <a:alphaModFix/>
          </a:blip>
          <a:stretch>
            <a:fillRect/>
          </a:stretch>
        </p:blipFill>
        <p:spPr>
          <a:xfrm>
            <a:off x="345500" y="362675"/>
            <a:ext cx="5552348" cy="5552348"/>
          </a:xfrm>
          <a:prstGeom prst="rect">
            <a:avLst/>
          </a:prstGeom>
          <a:noFill/>
          <a:ln>
            <a:noFill/>
          </a:ln>
        </p:spPr>
      </p:pic>
      <p:pic>
        <p:nvPicPr>
          <p:cNvPr id="556" name="Google Shape;556;p58"/>
          <p:cNvPicPr preferRelativeResize="0"/>
          <p:nvPr/>
        </p:nvPicPr>
        <p:blipFill>
          <a:blip r:embed="rId4">
            <a:alphaModFix/>
          </a:blip>
          <a:stretch>
            <a:fillRect/>
          </a:stretch>
        </p:blipFill>
        <p:spPr>
          <a:xfrm flipH="1">
            <a:off x="1647824" y="2725001"/>
            <a:ext cx="822850" cy="1046052"/>
          </a:xfrm>
          <a:prstGeom prst="rect">
            <a:avLst/>
          </a:prstGeom>
          <a:noFill/>
          <a:ln>
            <a:noFill/>
          </a:ln>
        </p:spPr>
      </p:pic>
      <p:pic>
        <p:nvPicPr>
          <p:cNvPr id="557" name="Google Shape;557;p58"/>
          <p:cNvPicPr preferRelativeResize="0"/>
          <p:nvPr/>
        </p:nvPicPr>
        <p:blipFill>
          <a:blip r:embed="rId5">
            <a:alphaModFix/>
          </a:blip>
          <a:stretch>
            <a:fillRect/>
          </a:stretch>
        </p:blipFill>
        <p:spPr>
          <a:xfrm rot="-1932630">
            <a:off x="738340" y="3484946"/>
            <a:ext cx="1042999" cy="1239002"/>
          </a:xfrm>
          <a:prstGeom prst="rect">
            <a:avLst/>
          </a:prstGeom>
          <a:noFill/>
          <a:ln>
            <a:noFill/>
          </a:ln>
        </p:spPr>
      </p:pic>
      <p:pic>
        <p:nvPicPr>
          <p:cNvPr id="558" name="Google Shape;558;p58"/>
          <p:cNvPicPr preferRelativeResize="0"/>
          <p:nvPr/>
        </p:nvPicPr>
        <p:blipFill>
          <a:blip r:embed="rId6">
            <a:alphaModFix/>
          </a:blip>
          <a:stretch>
            <a:fillRect/>
          </a:stretch>
        </p:blipFill>
        <p:spPr>
          <a:xfrm flipH="1">
            <a:off x="4067900" y="-2342550"/>
            <a:ext cx="5552350" cy="111811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AEBB"/>
        </a:solidFill>
      </p:bgPr>
    </p:bg>
    <p:spTree>
      <p:nvGrpSpPr>
        <p:cNvPr id="562" name="Shape 562"/>
        <p:cNvGrpSpPr/>
        <p:nvPr/>
      </p:nvGrpSpPr>
      <p:grpSpPr>
        <a:xfrm>
          <a:off x="0" y="0"/>
          <a:ext cx="0" cy="0"/>
          <a:chOff x="0" y="0"/>
          <a:chExt cx="0" cy="0"/>
        </a:xfrm>
      </p:grpSpPr>
      <p:pic>
        <p:nvPicPr>
          <p:cNvPr id="563" name="Google Shape;563;p59"/>
          <p:cNvPicPr preferRelativeResize="0"/>
          <p:nvPr/>
        </p:nvPicPr>
        <p:blipFill>
          <a:blip r:embed="rId3">
            <a:alphaModFix/>
          </a:blip>
          <a:stretch>
            <a:fillRect/>
          </a:stretch>
        </p:blipFill>
        <p:spPr>
          <a:xfrm>
            <a:off x="345500" y="362675"/>
            <a:ext cx="5552348" cy="5552348"/>
          </a:xfrm>
          <a:prstGeom prst="rect">
            <a:avLst/>
          </a:prstGeom>
          <a:noFill/>
          <a:ln>
            <a:noFill/>
          </a:ln>
        </p:spPr>
      </p:pic>
      <p:pic>
        <p:nvPicPr>
          <p:cNvPr id="564" name="Google Shape;564;p59"/>
          <p:cNvPicPr preferRelativeResize="0"/>
          <p:nvPr/>
        </p:nvPicPr>
        <p:blipFill>
          <a:blip r:embed="rId4">
            <a:alphaModFix/>
          </a:blip>
          <a:stretch>
            <a:fillRect/>
          </a:stretch>
        </p:blipFill>
        <p:spPr>
          <a:xfrm flipH="1">
            <a:off x="1647824" y="2725001"/>
            <a:ext cx="822850" cy="1046052"/>
          </a:xfrm>
          <a:prstGeom prst="rect">
            <a:avLst/>
          </a:prstGeom>
          <a:noFill/>
          <a:ln>
            <a:noFill/>
          </a:ln>
        </p:spPr>
      </p:pic>
      <p:pic>
        <p:nvPicPr>
          <p:cNvPr id="565" name="Google Shape;565;p59"/>
          <p:cNvPicPr preferRelativeResize="0"/>
          <p:nvPr/>
        </p:nvPicPr>
        <p:blipFill>
          <a:blip r:embed="rId5">
            <a:alphaModFix/>
          </a:blip>
          <a:stretch>
            <a:fillRect/>
          </a:stretch>
        </p:blipFill>
        <p:spPr>
          <a:xfrm rot="-1932630">
            <a:off x="738340" y="3484946"/>
            <a:ext cx="1042999" cy="1239002"/>
          </a:xfrm>
          <a:prstGeom prst="rect">
            <a:avLst/>
          </a:prstGeom>
          <a:noFill/>
          <a:ln>
            <a:noFill/>
          </a:ln>
        </p:spPr>
      </p:pic>
      <p:pic>
        <p:nvPicPr>
          <p:cNvPr id="566" name="Google Shape;566;p59"/>
          <p:cNvPicPr preferRelativeResize="0"/>
          <p:nvPr/>
        </p:nvPicPr>
        <p:blipFill>
          <a:blip r:embed="rId6">
            <a:alphaModFix/>
          </a:blip>
          <a:stretch>
            <a:fillRect/>
          </a:stretch>
        </p:blipFill>
        <p:spPr>
          <a:xfrm>
            <a:off x="5524500" y="1428746"/>
            <a:ext cx="2119425" cy="2104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66"/>
                                        </p:tgtEl>
                                        <p:attrNameLst>
                                          <p:attrName>style.visibility</p:attrName>
                                        </p:attrNameLst>
                                      </p:cBhvr>
                                      <p:to>
                                        <p:strVal val="visible"/>
                                      </p:to>
                                    </p:set>
                                    <p:anim calcmode="lin" valueType="num">
                                      <p:cBhvr additive="base">
                                        <p:cTn dur="300"/>
                                        <p:tgtEl>
                                          <p:spTgt spid="566"/>
                                        </p:tgtEl>
                                        <p:attrNameLst>
                                          <p:attrName>ppt_w</p:attrName>
                                        </p:attrNameLst>
                                      </p:cBhvr>
                                      <p:tavLst>
                                        <p:tav fmla="" tm="0">
                                          <p:val>
                                            <p:strVal val="0"/>
                                          </p:val>
                                        </p:tav>
                                        <p:tav fmla="" tm="100000">
                                          <p:val>
                                            <p:strVal val="#ppt_w"/>
                                          </p:val>
                                        </p:tav>
                                      </p:tavLst>
                                    </p:anim>
                                    <p:anim calcmode="lin" valueType="num">
                                      <p:cBhvr additive="base">
                                        <p:cTn dur="300"/>
                                        <p:tgtEl>
                                          <p:spTgt spid="56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9A0FE"/>
        </a:solidFill>
      </p:bgPr>
    </p:bg>
    <p:spTree>
      <p:nvGrpSpPr>
        <p:cNvPr id="570" name="Shape 570"/>
        <p:cNvGrpSpPr/>
        <p:nvPr/>
      </p:nvGrpSpPr>
      <p:grpSpPr>
        <a:xfrm>
          <a:off x="0" y="0"/>
          <a:ext cx="0" cy="0"/>
          <a:chOff x="0" y="0"/>
          <a:chExt cx="0" cy="0"/>
        </a:xfrm>
      </p:grpSpPr>
      <p:pic>
        <p:nvPicPr>
          <p:cNvPr id="571" name="Google Shape;571;p60"/>
          <p:cNvPicPr preferRelativeResize="0"/>
          <p:nvPr/>
        </p:nvPicPr>
        <p:blipFill>
          <a:blip r:embed="rId3">
            <a:alphaModFix/>
          </a:blip>
          <a:stretch>
            <a:fillRect/>
          </a:stretch>
        </p:blipFill>
        <p:spPr>
          <a:xfrm>
            <a:off x="2281535" y="0"/>
            <a:ext cx="4580930" cy="51435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5C5FC"/>
        </a:solidFill>
      </p:bgPr>
    </p:bg>
    <p:spTree>
      <p:nvGrpSpPr>
        <p:cNvPr id="575" name="Shape 575"/>
        <p:cNvGrpSpPr/>
        <p:nvPr/>
      </p:nvGrpSpPr>
      <p:grpSpPr>
        <a:xfrm>
          <a:off x="0" y="0"/>
          <a:ext cx="0" cy="0"/>
          <a:chOff x="0" y="0"/>
          <a:chExt cx="0" cy="0"/>
        </a:xfrm>
      </p:grpSpPr>
      <p:sp>
        <p:nvSpPr>
          <p:cNvPr id="576" name="Google Shape;576;p61"/>
          <p:cNvSpPr txBox="1"/>
          <p:nvPr>
            <p:ph idx="1" type="body"/>
          </p:nvPr>
        </p:nvSpPr>
        <p:spPr>
          <a:xfrm>
            <a:off x="3524250" y="786950"/>
            <a:ext cx="5308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550">
              <a:latin typeface="Francois One"/>
              <a:ea typeface="Francois One"/>
              <a:cs typeface="Francois One"/>
              <a:sym typeface="Francois One"/>
            </a:endParaRPr>
          </a:p>
          <a:p>
            <a:pPr indent="-390525" lvl="0" marL="457200" rtl="0" algn="l">
              <a:spcBef>
                <a:spcPts val="1200"/>
              </a:spcBef>
              <a:spcAft>
                <a:spcPts val="0"/>
              </a:spcAft>
              <a:buClr>
                <a:srgbClr val="371B47"/>
              </a:buClr>
              <a:buSzPts val="2550"/>
              <a:buFont typeface="Francois One"/>
              <a:buChar char="●"/>
            </a:pPr>
            <a:r>
              <a:rPr lang="en" sz="2550">
                <a:solidFill>
                  <a:srgbClr val="371B47"/>
                </a:solidFill>
                <a:latin typeface="Francois One"/>
                <a:ea typeface="Francois One"/>
                <a:cs typeface="Francois One"/>
                <a:sym typeface="Francois One"/>
              </a:rPr>
              <a:t>Chronological journey: </a:t>
            </a:r>
            <a:endParaRPr sz="2550">
              <a:solidFill>
                <a:srgbClr val="371B47"/>
              </a:solidFill>
              <a:latin typeface="Francois One"/>
              <a:ea typeface="Francois One"/>
              <a:cs typeface="Francois One"/>
              <a:sym typeface="Francois One"/>
            </a:endParaRPr>
          </a:p>
          <a:p>
            <a:pPr indent="-390525" lvl="1" marL="1371600" rtl="0" algn="l">
              <a:spcBef>
                <a:spcPts val="0"/>
              </a:spcBef>
              <a:spcAft>
                <a:spcPts val="0"/>
              </a:spcAft>
              <a:buClr>
                <a:srgbClr val="371B47"/>
              </a:buClr>
              <a:buSzPts val="2550"/>
              <a:buFont typeface="Francois One"/>
              <a:buChar char="○"/>
            </a:pPr>
            <a:r>
              <a:rPr lang="en" sz="2550">
                <a:solidFill>
                  <a:srgbClr val="371B47"/>
                </a:solidFill>
                <a:latin typeface="Francois One"/>
                <a:ea typeface="Francois One"/>
                <a:cs typeface="Francois One"/>
                <a:sym typeface="Francois One"/>
              </a:rPr>
              <a:t>Who worked on this?</a:t>
            </a:r>
            <a:endParaRPr sz="2550">
              <a:solidFill>
                <a:srgbClr val="371B47"/>
              </a:solidFill>
              <a:latin typeface="Francois One"/>
              <a:ea typeface="Francois One"/>
              <a:cs typeface="Francois One"/>
              <a:sym typeface="Francois One"/>
            </a:endParaRPr>
          </a:p>
          <a:p>
            <a:pPr indent="-390525" lvl="1" marL="1371600" rtl="0" algn="l">
              <a:spcBef>
                <a:spcPts val="0"/>
              </a:spcBef>
              <a:spcAft>
                <a:spcPts val="0"/>
              </a:spcAft>
              <a:buClr>
                <a:srgbClr val="371B47"/>
              </a:buClr>
              <a:buSzPts val="2550"/>
              <a:buFont typeface="Francois One"/>
              <a:buChar char="○"/>
            </a:pPr>
            <a:r>
              <a:rPr lang="en" sz="2550">
                <a:solidFill>
                  <a:srgbClr val="371B47"/>
                </a:solidFill>
                <a:latin typeface="Francois One"/>
                <a:ea typeface="Francois One"/>
                <a:cs typeface="Francois One"/>
                <a:sym typeface="Francois One"/>
              </a:rPr>
              <a:t>When did they work on it? </a:t>
            </a:r>
            <a:endParaRPr sz="2550">
              <a:solidFill>
                <a:srgbClr val="371B47"/>
              </a:solidFill>
              <a:latin typeface="Francois One"/>
              <a:ea typeface="Francois One"/>
              <a:cs typeface="Francois One"/>
              <a:sym typeface="Francois One"/>
            </a:endParaRPr>
          </a:p>
          <a:p>
            <a:pPr indent="-390525" lvl="1" marL="1371600" rtl="0" algn="l">
              <a:spcBef>
                <a:spcPts val="0"/>
              </a:spcBef>
              <a:spcAft>
                <a:spcPts val="0"/>
              </a:spcAft>
              <a:buClr>
                <a:srgbClr val="371B47"/>
              </a:buClr>
              <a:buSzPts val="2550"/>
              <a:buFont typeface="Francois One"/>
              <a:buChar char="○"/>
            </a:pPr>
            <a:r>
              <a:rPr lang="en" sz="2550">
                <a:solidFill>
                  <a:srgbClr val="371B47"/>
                </a:solidFill>
                <a:latin typeface="Francois One"/>
                <a:ea typeface="Francois One"/>
                <a:cs typeface="Francois One"/>
                <a:sym typeface="Francois One"/>
              </a:rPr>
              <a:t>Why was it done?</a:t>
            </a:r>
            <a:endParaRPr sz="2550">
              <a:solidFill>
                <a:srgbClr val="371B47"/>
              </a:solidFill>
              <a:latin typeface="Francois One"/>
              <a:ea typeface="Francois One"/>
              <a:cs typeface="Francois One"/>
              <a:sym typeface="Francois One"/>
            </a:endParaRPr>
          </a:p>
          <a:p>
            <a:pPr indent="-390525" lvl="0" marL="457200" rtl="0" algn="l">
              <a:spcBef>
                <a:spcPts val="0"/>
              </a:spcBef>
              <a:spcAft>
                <a:spcPts val="0"/>
              </a:spcAft>
              <a:buClr>
                <a:srgbClr val="371B47"/>
              </a:buClr>
              <a:buSzPts val="2550"/>
              <a:buFont typeface="Francois One"/>
              <a:buChar char="●"/>
            </a:pPr>
            <a:r>
              <a:rPr lang="en" sz="2550">
                <a:solidFill>
                  <a:srgbClr val="371B47"/>
                </a:solidFill>
                <a:latin typeface="Francois One"/>
                <a:ea typeface="Francois One"/>
                <a:cs typeface="Francois One"/>
                <a:sym typeface="Francois One"/>
              </a:rPr>
              <a:t>Intention of code</a:t>
            </a:r>
            <a:endParaRPr sz="2550">
              <a:solidFill>
                <a:srgbClr val="371B47"/>
              </a:solidFill>
              <a:latin typeface="Francois One"/>
              <a:ea typeface="Francois One"/>
              <a:cs typeface="Francois One"/>
              <a:sym typeface="Francois One"/>
            </a:endParaRPr>
          </a:p>
          <a:p>
            <a:pPr indent="-390525" lvl="0" marL="457200" rtl="0" algn="l">
              <a:spcBef>
                <a:spcPts val="0"/>
              </a:spcBef>
              <a:spcAft>
                <a:spcPts val="0"/>
              </a:spcAft>
              <a:buClr>
                <a:srgbClr val="371B47"/>
              </a:buClr>
              <a:buSzPts val="2550"/>
              <a:buFont typeface="Francois One"/>
              <a:buChar char="●"/>
            </a:pPr>
            <a:r>
              <a:rPr lang="en" sz="2550">
                <a:solidFill>
                  <a:srgbClr val="371B47"/>
                </a:solidFill>
                <a:latin typeface="Francois One"/>
                <a:ea typeface="Francois One"/>
                <a:cs typeface="Francois One"/>
                <a:sym typeface="Francois One"/>
              </a:rPr>
              <a:t>Trade-offs and constraints</a:t>
            </a:r>
            <a:endParaRPr sz="2550">
              <a:solidFill>
                <a:srgbClr val="371B47"/>
              </a:solidFill>
              <a:latin typeface="Francois One"/>
              <a:ea typeface="Francois One"/>
              <a:cs typeface="Francois One"/>
              <a:sym typeface="Francois One"/>
            </a:endParaRPr>
          </a:p>
        </p:txBody>
      </p:sp>
      <p:sp>
        <p:nvSpPr>
          <p:cNvPr id="577" name="Google Shape;577;p61"/>
          <p:cNvSpPr txBox="1"/>
          <p:nvPr>
            <p:ph type="title"/>
          </p:nvPr>
        </p:nvSpPr>
        <p:spPr>
          <a:xfrm>
            <a:off x="3626700" y="445025"/>
            <a:ext cx="479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50" u="sng">
                <a:solidFill>
                  <a:srgbClr val="1155CC"/>
                </a:solidFill>
                <a:latin typeface="Francois One"/>
                <a:ea typeface="Francois One"/>
                <a:cs typeface="Francois One"/>
                <a:sym typeface="Francois One"/>
              </a:rPr>
              <a:t>Mission:</a:t>
            </a:r>
            <a:r>
              <a:rPr lang="en" sz="3350">
                <a:solidFill>
                  <a:srgbClr val="1155CC"/>
                </a:solidFill>
                <a:latin typeface="Francois One"/>
                <a:ea typeface="Francois One"/>
                <a:cs typeface="Francois One"/>
                <a:sym typeface="Francois One"/>
              </a:rPr>
              <a:t> Gather context</a:t>
            </a:r>
            <a:endParaRPr sz="3350">
              <a:solidFill>
                <a:srgbClr val="1155CC"/>
              </a:solidFill>
              <a:latin typeface="Francois One"/>
              <a:ea typeface="Francois One"/>
              <a:cs typeface="Francois One"/>
              <a:sym typeface="Francois One"/>
            </a:endParaRPr>
          </a:p>
        </p:txBody>
      </p:sp>
      <p:pic>
        <p:nvPicPr>
          <p:cNvPr id="578" name="Google Shape;578;p61"/>
          <p:cNvPicPr preferRelativeResize="0"/>
          <p:nvPr/>
        </p:nvPicPr>
        <p:blipFill>
          <a:blip r:embed="rId3">
            <a:alphaModFix/>
          </a:blip>
          <a:stretch>
            <a:fillRect/>
          </a:stretch>
        </p:blipFill>
        <p:spPr>
          <a:xfrm flipH="1">
            <a:off x="-742952" y="251275"/>
            <a:ext cx="4487752" cy="44877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1B3FF"/>
        </a:solidFill>
      </p:bgPr>
    </p:bg>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255250" y="117813"/>
            <a:ext cx="4907873" cy="4907873"/>
          </a:xfrm>
          <a:prstGeom prst="rect">
            <a:avLst/>
          </a:prstGeom>
          <a:noFill/>
          <a:ln>
            <a:noFill/>
          </a:ln>
        </p:spPr>
      </p:pic>
      <p:sp>
        <p:nvSpPr>
          <p:cNvPr id="86" name="Google Shape;86;p17"/>
          <p:cNvSpPr txBox="1"/>
          <p:nvPr>
            <p:ph idx="1" type="body"/>
          </p:nvPr>
        </p:nvSpPr>
        <p:spPr>
          <a:xfrm>
            <a:off x="5337775" y="1652300"/>
            <a:ext cx="2265300" cy="564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b="1" lang="en" sz="2265">
                <a:latin typeface="Francois One"/>
                <a:ea typeface="Francois One"/>
                <a:cs typeface="Francois One"/>
                <a:sym typeface="Francois One"/>
              </a:rPr>
              <a:t>CHAPTER 1 </a:t>
            </a:r>
            <a:endParaRPr b="1" sz="2265">
              <a:latin typeface="Francois One"/>
              <a:ea typeface="Francois One"/>
              <a:cs typeface="Francois One"/>
              <a:sym typeface="Francois One"/>
            </a:endParaRPr>
          </a:p>
        </p:txBody>
      </p:sp>
      <p:sp>
        <p:nvSpPr>
          <p:cNvPr id="87" name="Google Shape;87;p17"/>
          <p:cNvSpPr txBox="1"/>
          <p:nvPr/>
        </p:nvSpPr>
        <p:spPr>
          <a:xfrm>
            <a:off x="4967000" y="2245850"/>
            <a:ext cx="2349300" cy="88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018"/>
              <a:buFont typeface="Arial"/>
              <a:buNone/>
            </a:pPr>
            <a:r>
              <a:rPr lang="en" sz="4565">
                <a:solidFill>
                  <a:srgbClr val="FFFFFF"/>
                </a:solidFill>
                <a:latin typeface="Francois One"/>
                <a:ea typeface="Francois One"/>
                <a:cs typeface="Francois One"/>
                <a:sym typeface="Francois One"/>
              </a:rPr>
              <a:t>DESPAIR</a:t>
            </a:r>
            <a:endParaRPr sz="3500">
              <a:solidFill>
                <a:srgbClr val="FFFFFF"/>
              </a:solidFill>
              <a:latin typeface="Francois One"/>
              <a:ea typeface="Francois One"/>
              <a:cs typeface="Francois One"/>
              <a:sym typeface="Francois One"/>
            </a:endParaRPr>
          </a:p>
        </p:txBody>
      </p:sp>
      <p:sp>
        <p:nvSpPr>
          <p:cNvPr id="88" name="Google Shape;88;p17"/>
          <p:cNvSpPr/>
          <p:nvPr/>
        </p:nvSpPr>
        <p:spPr>
          <a:xfrm>
            <a:off x="234125" y="4825650"/>
            <a:ext cx="143100" cy="143100"/>
          </a:xfrm>
          <a:prstGeom prst="ellipse">
            <a:avLst/>
          </a:prstGeom>
          <a:solidFill>
            <a:srgbClr val="CDEDF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p:nvPr/>
        </p:nvSpPr>
        <p:spPr>
          <a:xfrm flipH="1" rot="10800000">
            <a:off x="3772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flipH="1" rot="10800000">
            <a:off x="15964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flipH="1" rot="10800000">
            <a:off x="28156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flipH="1" rot="10800000">
            <a:off x="40348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a:off x="39091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flipH="1" rot="10800000">
            <a:off x="51457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flipH="1" rot="10800000">
            <a:off x="63649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a:off x="51283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flipH="1" rot="10800000">
            <a:off x="75841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86776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p:nvPr/>
        </p:nvSpPr>
        <p:spPr>
          <a:xfrm>
            <a:off x="74584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a:off x="62392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a:off x="26899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a:off x="14707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 name="Google Shape;103;p17"/>
          <p:cNvPicPr preferRelativeResize="0"/>
          <p:nvPr/>
        </p:nvPicPr>
        <p:blipFill rotWithShape="1">
          <a:blip r:embed="rId4">
            <a:alphaModFix/>
          </a:blip>
          <a:srcRect b="27560" l="11418" r="11217" t="23952"/>
          <a:stretch/>
        </p:blipFill>
        <p:spPr>
          <a:xfrm flipH="1" rot="1230771">
            <a:off x="55197" y="4762041"/>
            <a:ext cx="446765" cy="27998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5C5FC"/>
        </a:solidFill>
      </p:bgPr>
    </p:bg>
    <p:spTree>
      <p:nvGrpSpPr>
        <p:cNvPr id="582" name="Shape 582"/>
        <p:cNvGrpSpPr/>
        <p:nvPr/>
      </p:nvGrpSpPr>
      <p:grpSpPr>
        <a:xfrm>
          <a:off x="0" y="0"/>
          <a:ext cx="0" cy="0"/>
          <a:chOff x="0" y="0"/>
          <a:chExt cx="0" cy="0"/>
        </a:xfrm>
      </p:grpSpPr>
      <p:sp>
        <p:nvSpPr>
          <p:cNvPr id="583" name="Google Shape;583;p62"/>
          <p:cNvSpPr txBox="1"/>
          <p:nvPr>
            <p:ph idx="1" type="body"/>
          </p:nvPr>
        </p:nvSpPr>
        <p:spPr>
          <a:xfrm>
            <a:off x="3524250" y="786950"/>
            <a:ext cx="5308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550">
              <a:latin typeface="Francois One"/>
              <a:ea typeface="Francois One"/>
              <a:cs typeface="Francois One"/>
              <a:sym typeface="Francois One"/>
            </a:endParaRPr>
          </a:p>
          <a:p>
            <a:pPr indent="-390525" lvl="0" marL="457200" rtl="0" algn="l">
              <a:spcBef>
                <a:spcPts val="1200"/>
              </a:spcBef>
              <a:spcAft>
                <a:spcPts val="0"/>
              </a:spcAft>
              <a:buClr>
                <a:srgbClr val="371B47"/>
              </a:buClr>
              <a:buSzPts val="2550"/>
              <a:buFont typeface="Francois One"/>
              <a:buChar char="●"/>
            </a:pPr>
            <a:r>
              <a:rPr lang="en" sz="2550">
                <a:solidFill>
                  <a:srgbClr val="371B47"/>
                </a:solidFill>
                <a:latin typeface="Francois One"/>
                <a:ea typeface="Francois One"/>
                <a:cs typeface="Francois One"/>
                <a:sym typeface="Francois One"/>
              </a:rPr>
              <a:t>Chronological journey: </a:t>
            </a:r>
            <a:endParaRPr sz="2550">
              <a:solidFill>
                <a:srgbClr val="371B47"/>
              </a:solidFill>
              <a:latin typeface="Francois One"/>
              <a:ea typeface="Francois One"/>
              <a:cs typeface="Francois One"/>
              <a:sym typeface="Francois One"/>
            </a:endParaRPr>
          </a:p>
          <a:p>
            <a:pPr indent="-390525" lvl="1" marL="1371600" rtl="0" algn="l">
              <a:spcBef>
                <a:spcPts val="0"/>
              </a:spcBef>
              <a:spcAft>
                <a:spcPts val="0"/>
              </a:spcAft>
              <a:buClr>
                <a:srgbClr val="371B47"/>
              </a:buClr>
              <a:buSzPts val="2550"/>
              <a:buFont typeface="Francois One"/>
              <a:buChar char="○"/>
            </a:pPr>
            <a:r>
              <a:rPr lang="en" sz="2550">
                <a:solidFill>
                  <a:srgbClr val="371B47"/>
                </a:solidFill>
                <a:latin typeface="Francois One"/>
                <a:ea typeface="Francois One"/>
                <a:cs typeface="Francois One"/>
                <a:sym typeface="Francois One"/>
              </a:rPr>
              <a:t>Who worked on this?</a:t>
            </a:r>
            <a:endParaRPr sz="2550">
              <a:solidFill>
                <a:srgbClr val="371B47"/>
              </a:solidFill>
              <a:latin typeface="Francois One"/>
              <a:ea typeface="Francois One"/>
              <a:cs typeface="Francois One"/>
              <a:sym typeface="Francois One"/>
            </a:endParaRPr>
          </a:p>
          <a:p>
            <a:pPr indent="-390525" lvl="1" marL="1371600" rtl="0" algn="l">
              <a:spcBef>
                <a:spcPts val="0"/>
              </a:spcBef>
              <a:spcAft>
                <a:spcPts val="0"/>
              </a:spcAft>
              <a:buClr>
                <a:srgbClr val="371B47"/>
              </a:buClr>
              <a:buSzPts val="2550"/>
              <a:buFont typeface="Francois One"/>
              <a:buChar char="○"/>
            </a:pPr>
            <a:r>
              <a:rPr lang="en" sz="2550">
                <a:solidFill>
                  <a:srgbClr val="371B47"/>
                </a:solidFill>
                <a:latin typeface="Francois One"/>
                <a:ea typeface="Francois One"/>
                <a:cs typeface="Francois One"/>
                <a:sym typeface="Francois One"/>
              </a:rPr>
              <a:t>When did they work on it? </a:t>
            </a:r>
            <a:endParaRPr sz="2550">
              <a:solidFill>
                <a:srgbClr val="371B47"/>
              </a:solidFill>
              <a:latin typeface="Francois One"/>
              <a:ea typeface="Francois One"/>
              <a:cs typeface="Francois One"/>
              <a:sym typeface="Francois One"/>
            </a:endParaRPr>
          </a:p>
          <a:p>
            <a:pPr indent="-390525" lvl="1" marL="1371600" rtl="0" algn="l">
              <a:spcBef>
                <a:spcPts val="0"/>
              </a:spcBef>
              <a:spcAft>
                <a:spcPts val="0"/>
              </a:spcAft>
              <a:buClr>
                <a:srgbClr val="371B47"/>
              </a:buClr>
              <a:buSzPts val="2550"/>
              <a:buFont typeface="Francois One"/>
              <a:buChar char="○"/>
            </a:pPr>
            <a:r>
              <a:rPr lang="en" sz="2550">
                <a:solidFill>
                  <a:srgbClr val="371B47"/>
                </a:solidFill>
                <a:latin typeface="Francois One"/>
                <a:ea typeface="Francois One"/>
                <a:cs typeface="Francois One"/>
                <a:sym typeface="Francois One"/>
              </a:rPr>
              <a:t>Why was it done?</a:t>
            </a:r>
            <a:endParaRPr sz="2550">
              <a:solidFill>
                <a:srgbClr val="371B47"/>
              </a:solidFill>
              <a:latin typeface="Francois One"/>
              <a:ea typeface="Francois One"/>
              <a:cs typeface="Francois One"/>
              <a:sym typeface="Francois One"/>
            </a:endParaRPr>
          </a:p>
          <a:p>
            <a:pPr indent="-390525" lvl="0" marL="457200" rtl="0" algn="l">
              <a:spcBef>
                <a:spcPts val="0"/>
              </a:spcBef>
              <a:spcAft>
                <a:spcPts val="0"/>
              </a:spcAft>
              <a:buClr>
                <a:srgbClr val="371B47"/>
              </a:buClr>
              <a:buSzPts val="2550"/>
              <a:buFont typeface="Francois One"/>
              <a:buChar char="●"/>
            </a:pPr>
            <a:r>
              <a:rPr lang="en" sz="2550">
                <a:solidFill>
                  <a:srgbClr val="371B47"/>
                </a:solidFill>
                <a:latin typeface="Francois One"/>
                <a:ea typeface="Francois One"/>
                <a:cs typeface="Francois One"/>
                <a:sym typeface="Francois One"/>
              </a:rPr>
              <a:t>Intention of code</a:t>
            </a:r>
            <a:endParaRPr sz="2550">
              <a:solidFill>
                <a:srgbClr val="371B47"/>
              </a:solidFill>
              <a:latin typeface="Francois One"/>
              <a:ea typeface="Francois One"/>
              <a:cs typeface="Francois One"/>
              <a:sym typeface="Francois One"/>
            </a:endParaRPr>
          </a:p>
          <a:p>
            <a:pPr indent="-390525" lvl="0" marL="457200" rtl="0" algn="l">
              <a:spcBef>
                <a:spcPts val="0"/>
              </a:spcBef>
              <a:spcAft>
                <a:spcPts val="0"/>
              </a:spcAft>
              <a:buClr>
                <a:srgbClr val="371B47"/>
              </a:buClr>
              <a:buSzPts val="2550"/>
              <a:buFont typeface="Francois One"/>
              <a:buChar char="●"/>
            </a:pPr>
            <a:r>
              <a:rPr lang="en" sz="2550">
                <a:solidFill>
                  <a:srgbClr val="371B47"/>
                </a:solidFill>
                <a:latin typeface="Francois One"/>
                <a:ea typeface="Francois One"/>
                <a:cs typeface="Francois One"/>
                <a:sym typeface="Francois One"/>
              </a:rPr>
              <a:t>Trade-offs and constraints</a:t>
            </a:r>
            <a:endParaRPr sz="2550">
              <a:solidFill>
                <a:srgbClr val="371B47"/>
              </a:solidFill>
              <a:latin typeface="Francois One"/>
              <a:ea typeface="Francois One"/>
              <a:cs typeface="Francois One"/>
              <a:sym typeface="Francois One"/>
            </a:endParaRPr>
          </a:p>
        </p:txBody>
      </p:sp>
      <p:sp>
        <p:nvSpPr>
          <p:cNvPr id="584" name="Google Shape;584;p62"/>
          <p:cNvSpPr txBox="1"/>
          <p:nvPr>
            <p:ph type="title"/>
          </p:nvPr>
        </p:nvSpPr>
        <p:spPr>
          <a:xfrm>
            <a:off x="3626700" y="445025"/>
            <a:ext cx="479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50" u="sng">
                <a:solidFill>
                  <a:srgbClr val="1155CC"/>
                </a:solidFill>
                <a:latin typeface="Francois One"/>
                <a:ea typeface="Francois One"/>
                <a:cs typeface="Francois One"/>
                <a:sym typeface="Francois One"/>
              </a:rPr>
              <a:t>Mission:</a:t>
            </a:r>
            <a:r>
              <a:rPr lang="en" sz="3350">
                <a:solidFill>
                  <a:srgbClr val="1155CC"/>
                </a:solidFill>
                <a:latin typeface="Francois One"/>
                <a:ea typeface="Francois One"/>
                <a:cs typeface="Francois One"/>
                <a:sym typeface="Francois One"/>
              </a:rPr>
              <a:t> Gather context</a:t>
            </a:r>
            <a:endParaRPr sz="3350">
              <a:solidFill>
                <a:srgbClr val="1155CC"/>
              </a:solidFill>
              <a:latin typeface="Francois One"/>
              <a:ea typeface="Francois One"/>
              <a:cs typeface="Francois One"/>
              <a:sym typeface="Francois One"/>
            </a:endParaRPr>
          </a:p>
        </p:txBody>
      </p:sp>
      <p:pic>
        <p:nvPicPr>
          <p:cNvPr id="585" name="Google Shape;585;p62"/>
          <p:cNvPicPr preferRelativeResize="0"/>
          <p:nvPr/>
        </p:nvPicPr>
        <p:blipFill>
          <a:blip r:embed="rId3">
            <a:alphaModFix/>
          </a:blip>
          <a:stretch>
            <a:fillRect/>
          </a:stretch>
        </p:blipFill>
        <p:spPr>
          <a:xfrm flipH="1">
            <a:off x="-742952" y="251275"/>
            <a:ext cx="4487752" cy="448775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1FF"/>
        </a:solidFill>
      </p:bgPr>
    </p:bg>
    <p:spTree>
      <p:nvGrpSpPr>
        <p:cNvPr id="589" name="Shape 589"/>
        <p:cNvGrpSpPr/>
        <p:nvPr/>
      </p:nvGrpSpPr>
      <p:grpSpPr>
        <a:xfrm>
          <a:off x="0" y="0"/>
          <a:ext cx="0" cy="0"/>
          <a:chOff x="0" y="0"/>
          <a:chExt cx="0" cy="0"/>
        </a:xfrm>
      </p:grpSpPr>
      <p:sp>
        <p:nvSpPr>
          <p:cNvPr id="590" name="Google Shape;590;p63"/>
          <p:cNvSpPr txBox="1"/>
          <p:nvPr/>
        </p:nvSpPr>
        <p:spPr>
          <a:xfrm>
            <a:off x="5455000" y="693325"/>
            <a:ext cx="304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91" name="Google Shape;591;p63"/>
          <p:cNvPicPr preferRelativeResize="0"/>
          <p:nvPr/>
        </p:nvPicPr>
        <p:blipFill>
          <a:blip r:embed="rId3">
            <a:alphaModFix/>
          </a:blip>
          <a:stretch>
            <a:fillRect/>
          </a:stretch>
        </p:blipFill>
        <p:spPr>
          <a:xfrm>
            <a:off x="597899" y="2067068"/>
            <a:ext cx="7948199" cy="3076431"/>
          </a:xfrm>
          <a:prstGeom prst="rect">
            <a:avLst/>
          </a:prstGeom>
          <a:noFill/>
          <a:ln>
            <a:noFill/>
          </a:ln>
        </p:spPr>
      </p:pic>
      <p:pic>
        <p:nvPicPr>
          <p:cNvPr id="592" name="Google Shape;592;p63"/>
          <p:cNvPicPr preferRelativeResize="0"/>
          <p:nvPr/>
        </p:nvPicPr>
        <p:blipFill rotWithShape="1">
          <a:blip r:embed="rId4">
            <a:alphaModFix/>
          </a:blip>
          <a:srcRect b="18046" l="0" r="0" t="0"/>
          <a:stretch/>
        </p:blipFill>
        <p:spPr>
          <a:xfrm>
            <a:off x="597900" y="1093515"/>
            <a:ext cx="682849" cy="424076"/>
          </a:xfrm>
          <a:prstGeom prst="rect">
            <a:avLst/>
          </a:prstGeom>
          <a:noFill/>
          <a:ln>
            <a:noFill/>
          </a:ln>
        </p:spPr>
      </p:pic>
      <p:sp>
        <p:nvSpPr>
          <p:cNvPr id="593" name="Google Shape;593;p63"/>
          <p:cNvSpPr/>
          <p:nvPr/>
        </p:nvSpPr>
        <p:spPr>
          <a:xfrm>
            <a:off x="2979975" y="421825"/>
            <a:ext cx="5919000" cy="2149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3"/>
          <p:cNvSpPr txBox="1"/>
          <p:nvPr/>
        </p:nvSpPr>
        <p:spPr>
          <a:xfrm>
            <a:off x="2979975" y="421825"/>
            <a:ext cx="5666700" cy="204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550">
                <a:solidFill>
                  <a:srgbClr val="F2F2F2"/>
                </a:solidFill>
                <a:latin typeface="Francois One"/>
                <a:ea typeface="Francois One"/>
                <a:cs typeface="Francois One"/>
                <a:sym typeface="Francois One"/>
              </a:rPr>
              <a:t>$ bundle exec erd      </a:t>
            </a:r>
            <a:endParaRPr sz="1550">
              <a:solidFill>
                <a:srgbClr val="F2F2F2"/>
              </a:solidFill>
              <a:latin typeface="Francois One"/>
              <a:ea typeface="Francois One"/>
              <a:cs typeface="Francois One"/>
              <a:sym typeface="Francois One"/>
            </a:endParaRPr>
          </a:p>
          <a:p>
            <a:pPr indent="0" lvl="0" marL="0" rtl="0" algn="l">
              <a:lnSpc>
                <a:spcPct val="115000"/>
              </a:lnSpc>
              <a:spcBef>
                <a:spcPts val="0"/>
              </a:spcBef>
              <a:spcAft>
                <a:spcPts val="0"/>
              </a:spcAft>
              <a:buClr>
                <a:schemeClr val="dk1"/>
              </a:buClr>
              <a:buSzPts val="1100"/>
              <a:buFont typeface="Arial"/>
              <a:buNone/>
            </a:pPr>
            <a:r>
              <a:rPr lang="en" sz="1550">
                <a:solidFill>
                  <a:srgbClr val="F2F2F2"/>
                </a:solidFill>
                <a:latin typeface="Francois One"/>
                <a:ea typeface="Francois One"/>
                <a:cs typeface="Francois One"/>
                <a:sym typeface="Francois One"/>
              </a:rPr>
              <a:t>Loading application in 'ss-legacy’...</a:t>
            </a:r>
            <a:endParaRPr sz="1550">
              <a:solidFill>
                <a:srgbClr val="F2F2F2"/>
              </a:solidFill>
              <a:latin typeface="Francois One"/>
              <a:ea typeface="Francois One"/>
              <a:cs typeface="Francois One"/>
              <a:sym typeface="Francois One"/>
            </a:endParaRPr>
          </a:p>
          <a:p>
            <a:pPr indent="0" lvl="0" marL="0" rtl="0" algn="l">
              <a:lnSpc>
                <a:spcPct val="115000"/>
              </a:lnSpc>
              <a:spcBef>
                <a:spcPts val="0"/>
              </a:spcBef>
              <a:spcAft>
                <a:spcPts val="0"/>
              </a:spcAft>
              <a:buClr>
                <a:schemeClr val="dk1"/>
              </a:buClr>
              <a:buSzPts val="1100"/>
              <a:buFont typeface="Arial"/>
              <a:buNone/>
            </a:pPr>
            <a:r>
              <a:rPr lang="en" sz="1550">
                <a:solidFill>
                  <a:srgbClr val="F2F2F2"/>
                </a:solidFill>
                <a:latin typeface="Francois One"/>
                <a:ea typeface="Francois One"/>
                <a:cs typeface="Francois One"/>
                <a:sym typeface="Francois One"/>
              </a:rPr>
              <a:t>Generating entity-relationship diagram…</a:t>
            </a:r>
            <a:endParaRPr sz="1550">
              <a:solidFill>
                <a:srgbClr val="F2F2F2"/>
              </a:solidFill>
              <a:latin typeface="Francois One"/>
              <a:ea typeface="Francois One"/>
              <a:cs typeface="Francois One"/>
              <a:sym typeface="Francois One"/>
            </a:endParaRPr>
          </a:p>
          <a:p>
            <a:pPr indent="0" lvl="0" marL="0" rtl="0" algn="l">
              <a:lnSpc>
                <a:spcPct val="115000"/>
              </a:lnSpc>
              <a:spcBef>
                <a:spcPts val="0"/>
              </a:spcBef>
              <a:spcAft>
                <a:spcPts val="0"/>
              </a:spcAft>
              <a:buClr>
                <a:schemeClr val="dk1"/>
              </a:buClr>
              <a:buSzPts val="1100"/>
              <a:buFont typeface="Arial"/>
              <a:buNone/>
            </a:pPr>
            <a:r>
              <a:rPr lang="en" sz="1550">
                <a:solidFill>
                  <a:srgbClr val="F2F2F2"/>
                </a:solidFill>
                <a:latin typeface="Francois One"/>
                <a:ea typeface="Francois One"/>
                <a:cs typeface="Francois One"/>
                <a:sym typeface="Francois One"/>
              </a:rPr>
              <a:t>Warning: Ignoring invalid models…</a:t>
            </a:r>
            <a:endParaRPr sz="1550">
              <a:solidFill>
                <a:srgbClr val="F2F2F2"/>
              </a:solidFill>
              <a:latin typeface="Francois One"/>
              <a:ea typeface="Francois One"/>
              <a:cs typeface="Francois One"/>
              <a:sym typeface="Francois One"/>
            </a:endParaRPr>
          </a:p>
          <a:p>
            <a:pPr indent="0" lvl="0" marL="0" rtl="0" algn="l">
              <a:lnSpc>
                <a:spcPct val="115000"/>
              </a:lnSpc>
              <a:spcBef>
                <a:spcPts val="0"/>
              </a:spcBef>
              <a:spcAft>
                <a:spcPts val="0"/>
              </a:spcAft>
              <a:buClr>
                <a:schemeClr val="dk1"/>
              </a:buClr>
              <a:buSzPts val="1100"/>
              <a:buFont typeface="Arial"/>
              <a:buNone/>
            </a:pPr>
            <a:r>
              <a:t/>
            </a:r>
            <a:endParaRPr sz="1550">
              <a:solidFill>
                <a:srgbClr val="F2F2F2"/>
              </a:solidFill>
              <a:latin typeface="Francois One"/>
              <a:ea typeface="Francois One"/>
              <a:cs typeface="Francois One"/>
              <a:sym typeface="Francois One"/>
            </a:endParaRPr>
          </a:p>
          <a:p>
            <a:pPr indent="0" lvl="0" marL="0" rtl="0" algn="l">
              <a:lnSpc>
                <a:spcPct val="115000"/>
              </a:lnSpc>
              <a:spcBef>
                <a:spcPts val="0"/>
              </a:spcBef>
              <a:spcAft>
                <a:spcPts val="0"/>
              </a:spcAft>
              <a:buClr>
                <a:schemeClr val="dk1"/>
              </a:buClr>
              <a:buSzPts val="1100"/>
              <a:buFont typeface="Arial"/>
              <a:buNone/>
            </a:pPr>
            <a:r>
              <a:rPr lang="en" sz="1550">
                <a:solidFill>
                  <a:srgbClr val="F2F2F2"/>
                </a:solidFill>
                <a:latin typeface="Francois One"/>
                <a:ea typeface="Francois One"/>
                <a:cs typeface="Francois One"/>
                <a:sym typeface="Francois One"/>
              </a:rPr>
              <a:t>Diagram saved to 'erd.pdf'.</a:t>
            </a:r>
            <a:endParaRPr sz="1550">
              <a:solidFill>
                <a:srgbClr val="F2F2F2"/>
              </a:solidFill>
              <a:latin typeface="Francois One"/>
              <a:ea typeface="Francois One"/>
              <a:cs typeface="Francois One"/>
              <a:sym typeface="Francois One"/>
            </a:endParaRPr>
          </a:p>
          <a:p>
            <a:pPr indent="0" lvl="0" marL="0" rtl="0" algn="l">
              <a:spcBef>
                <a:spcPts val="0"/>
              </a:spcBef>
              <a:spcAft>
                <a:spcPts val="0"/>
              </a:spcAft>
              <a:buNone/>
            </a:pPr>
            <a:r>
              <a:t/>
            </a:r>
            <a:endParaRPr/>
          </a:p>
        </p:txBody>
      </p:sp>
      <p:sp>
        <p:nvSpPr>
          <p:cNvPr id="595" name="Google Shape;595;p63"/>
          <p:cNvSpPr txBox="1"/>
          <p:nvPr/>
        </p:nvSpPr>
        <p:spPr>
          <a:xfrm>
            <a:off x="1377600" y="948200"/>
            <a:ext cx="7337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Ubuntu"/>
                <a:ea typeface="Ubuntu"/>
                <a:cs typeface="Ubuntu"/>
                <a:sym typeface="Ubuntu"/>
              </a:rPr>
              <a:t>rails-erd</a:t>
            </a:r>
            <a:endParaRPr sz="2500">
              <a:latin typeface="Ubuntu"/>
              <a:ea typeface="Ubuntu"/>
              <a:cs typeface="Ubuntu"/>
              <a:sym typeface="Ubuntu"/>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1FF"/>
        </a:solidFill>
      </p:bgPr>
    </p:bg>
    <p:spTree>
      <p:nvGrpSpPr>
        <p:cNvPr id="599" name="Shape 599"/>
        <p:cNvGrpSpPr/>
        <p:nvPr/>
      </p:nvGrpSpPr>
      <p:grpSpPr>
        <a:xfrm>
          <a:off x="0" y="0"/>
          <a:ext cx="0" cy="0"/>
          <a:chOff x="0" y="0"/>
          <a:chExt cx="0" cy="0"/>
        </a:xfrm>
      </p:grpSpPr>
      <p:pic>
        <p:nvPicPr>
          <p:cNvPr id="600" name="Google Shape;600;p64"/>
          <p:cNvPicPr preferRelativeResize="0"/>
          <p:nvPr/>
        </p:nvPicPr>
        <p:blipFill>
          <a:blip r:embed="rId3">
            <a:alphaModFix/>
          </a:blip>
          <a:stretch>
            <a:fillRect/>
          </a:stretch>
        </p:blipFill>
        <p:spPr>
          <a:xfrm>
            <a:off x="5253364" y="1479366"/>
            <a:ext cx="1256852" cy="1092373"/>
          </a:xfrm>
          <a:prstGeom prst="rect">
            <a:avLst/>
          </a:prstGeom>
          <a:noFill/>
          <a:ln>
            <a:noFill/>
          </a:ln>
        </p:spPr>
      </p:pic>
      <p:pic>
        <p:nvPicPr>
          <p:cNvPr id="601" name="Google Shape;601;p64"/>
          <p:cNvPicPr preferRelativeResize="0"/>
          <p:nvPr/>
        </p:nvPicPr>
        <p:blipFill>
          <a:blip r:embed="rId4">
            <a:alphaModFix/>
          </a:blip>
          <a:stretch>
            <a:fillRect/>
          </a:stretch>
        </p:blipFill>
        <p:spPr>
          <a:xfrm>
            <a:off x="6639700" y="226039"/>
            <a:ext cx="2293875" cy="2114836"/>
          </a:xfrm>
          <a:prstGeom prst="rect">
            <a:avLst/>
          </a:prstGeom>
          <a:noFill/>
          <a:ln>
            <a:noFill/>
          </a:ln>
        </p:spPr>
      </p:pic>
      <p:pic>
        <p:nvPicPr>
          <p:cNvPr id="602" name="Google Shape;602;p64"/>
          <p:cNvPicPr preferRelativeResize="0"/>
          <p:nvPr/>
        </p:nvPicPr>
        <p:blipFill>
          <a:blip r:embed="rId5">
            <a:alphaModFix/>
          </a:blip>
          <a:stretch>
            <a:fillRect/>
          </a:stretch>
        </p:blipFill>
        <p:spPr>
          <a:xfrm>
            <a:off x="4726300" y="2340875"/>
            <a:ext cx="2919319" cy="2504350"/>
          </a:xfrm>
          <a:prstGeom prst="rect">
            <a:avLst/>
          </a:prstGeom>
          <a:noFill/>
          <a:ln>
            <a:noFill/>
          </a:ln>
        </p:spPr>
      </p:pic>
      <p:pic>
        <p:nvPicPr>
          <p:cNvPr id="603" name="Google Shape;603;p64"/>
          <p:cNvPicPr preferRelativeResize="0"/>
          <p:nvPr/>
        </p:nvPicPr>
        <p:blipFill>
          <a:blip r:embed="rId6">
            <a:alphaModFix/>
          </a:blip>
          <a:stretch>
            <a:fillRect/>
          </a:stretch>
        </p:blipFill>
        <p:spPr>
          <a:xfrm>
            <a:off x="7645637" y="2340875"/>
            <a:ext cx="2606613" cy="2504349"/>
          </a:xfrm>
          <a:prstGeom prst="rect">
            <a:avLst/>
          </a:prstGeom>
          <a:noFill/>
          <a:ln>
            <a:noFill/>
          </a:ln>
        </p:spPr>
      </p:pic>
      <p:pic>
        <p:nvPicPr>
          <p:cNvPr id="604" name="Google Shape;604;p64"/>
          <p:cNvPicPr preferRelativeResize="0"/>
          <p:nvPr/>
        </p:nvPicPr>
        <p:blipFill>
          <a:blip r:embed="rId7">
            <a:alphaModFix/>
          </a:blip>
          <a:stretch>
            <a:fillRect/>
          </a:stretch>
        </p:blipFill>
        <p:spPr>
          <a:xfrm>
            <a:off x="339600" y="1641800"/>
            <a:ext cx="1739725" cy="1685424"/>
          </a:xfrm>
          <a:prstGeom prst="rect">
            <a:avLst/>
          </a:prstGeom>
          <a:noFill/>
          <a:ln>
            <a:noFill/>
          </a:ln>
          <a:effectLst>
            <a:outerShdw blurRad="57150" rotWithShape="0" algn="bl" dir="2760000" dist="76200">
              <a:srgbClr val="000000">
                <a:alpha val="50000"/>
              </a:srgbClr>
            </a:outerShdw>
          </a:effectLst>
        </p:spPr>
      </p:pic>
      <p:pic>
        <p:nvPicPr>
          <p:cNvPr id="605" name="Google Shape;605;p64"/>
          <p:cNvPicPr preferRelativeResize="0"/>
          <p:nvPr/>
        </p:nvPicPr>
        <p:blipFill>
          <a:blip r:embed="rId8">
            <a:alphaModFix/>
          </a:blip>
          <a:stretch>
            <a:fillRect/>
          </a:stretch>
        </p:blipFill>
        <p:spPr>
          <a:xfrm flipH="1">
            <a:off x="-770026" y="2111925"/>
            <a:ext cx="3332476" cy="2962226"/>
          </a:xfrm>
          <a:prstGeom prst="rect">
            <a:avLst/>
          </a:prstGeom>
          <a:noFill/>
          <a:ln>
            <a:noFill/>
          </a:ln>
        </p:spPr>
      </p:pic>
      <p:pic>
        <p:nvPicPr>
          <p:cNvPr id="606" name="Google Shape;606;p64"/>
          <p:cNvPicPr preferRelativeResize="0"/>
          <p:nvPr/>
        </p:nvPicPr>
        <p:blipFill>
          <a:blip r:embed="rId9">
            <a:alphaModFix/>
          </a:blip>
          <a:stretch>
            <a:fillRect/>
          </a:stretch>
        </p:blipFill>
        <p:spPr>
          <a:xfrm rot="421916">
            <a:off x="5633009" y="400209"/>
            <a:ext cx="1105908" cy="926608"/>
          </a:xfrm>
          <a:prstGeom prst="rect">
            <a:avLst/>
          </a:prstGeom>
          <a:noFill/>
          <a:ln>
            <a:noFill/>
          </a:ln>
        </p:spPr>
      </p:pic>
      <p:pic>
        <p:nvPicPr>
          <p:cNvPr id="607" name="Google Shape;607;p64"/>
          <p:cNvPicPr preferRelativeResize="0"/>
          <p:nvPr/>
        </p:nvPicPr>
        <p:blipFill>
          <a:blip r:embed="rId10">
            <a:alphaModFix/>
          </a:blip>
          <a:stretch>
            <a:fillRect/>
          </a:stretch>
        </p:blipFill>
        <p:spPr>
          <a:xfrm flipH="1">
            <a:off x="2493975" y="1767225"/>
            <a:ext cx="2293875" cy="3078001"/>
          </a:xfrm>
          <a:prstGeom prst="rect">
            <a:avLst/>
          </a:prstGeom>
          <a:noFill/>
          <a:ln>
            <a:noFill/>
          </a:ln>
        </p:spPr>
      </p:pic>
      <p:pic>
        <p:nvPicPr>
          <p:cNvPr id="608" name="Google Shape;608;p64"/>
          <p:cNvPicPr preferRelativeResize="0"/>
          <p:nvPr/>
        </p:nvPicPr>
        <p:blipFill>
          <a:blip r:embed="rId11">
            <a:alphaModFix/>
          </a:blip>
          <a:stretch>
            <a:fillRect/>
          </a:stretch>
        </p:blipFill>
        <p:spPr>
          <a:xfrm>
            <a:off x="154050" y="-262525"/>
            <a:ext cx="5446375" cy="2108075"/>
          </a:xfrm>
          <a:prstGeom prst="rect">
            <a:avLst/>
          </a:prstGeom>
          <a:noFill/>
          <a:ln>
            <a:noFill/>
          </a:ln>
        </p:spPr>
      </p:pic>
      <p:pic>
        <p:nvPicPr>
          <p:cNvPr id="609" name="Google Shape;609;p64"/>
          <p:cNvPicPr preferRelativeResize="0"/>
          <p:nvPr/>
        </p:nvPicPr>
        <p:blipFill>
          <a:blip r:embed="rId12">
            <a:alphaModFix/>
          </a:blip>
          <a:stretch>
            <a:fillRect/>
          </a:stretch>
        </p:blipFill>
        <p:spPr>
          <a:xfrm rot="701758">
            <a:off x="2584223" y="1735749"/>
            <a:ext cx="1028907" cy="995744"/>
          </a:xfrm>
          <a:prstGeom prst="rect">
            <a:avLst/>
          </a:prstGeom>
          <a:noFill/>
          <a:ln>
            <a:noFill/>
          </a:ln>
        </p:spPr>
      </p:pic>
      <p:pic>
        <p:nvPicPr>
          <p:cNvPr id="610" name="Google Shape;610;p64"/>
          <p:cNvPicPr preferRelativeResize="0"/>
          <p:nvPr/>
        </p:nvPicPr>
        <p:blipFill>
          <a:blip r:embed="rId13">
            <a:alphaModFix/>
          </a:blip>
          <a:stretch>
            <a:fillRect/>
          </a:stretch>
        </p:blipFill>
        <p:spPr>
          <a:xfrm rot="-600950">
            <a:off x="3968411" y="1558263"/>
            <a:ext cx="1019927" cy="1287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06"/>
                                        </p:tgtEl>
                                        <p:attrNameLst>
                                          <p:attrName>style.visibility</p:attrName>
                                        </p:attrNameLst>
                                      </p:cBhvr>
                                      <p:to>
                                        <p:strVal val="visible"/>
                                      </p:to>
                                    </p:set>
                                    <p:anim calcmode="lin" valueType="num">
                                      <p:cBhvr additive="base">
                                        <p:cTn dur="400"/>
                                        <p:tgtEl>
                                          <p:spTgt spid="606"/>
                                        </p:tgtEl>
                                        <p:attrNameLst>
                                          <p:attrName>ppt_w</p:attrName>
                                        </p:attrNameLst>
                                      </p:cBhvr>
                                      <p:tavLst>
                                        <p:tav fmla="" tm="0">
                                          <p:val>
                                            <p:strVal val="0"/>
                                          </p:val>
                                        </p:tav>
                                        <p:tav fmla="" tm="100000">
                                          <p:val>
                                            <p:strVal val="#ppt_w"/>
                                          </p:val>
                                        </p:tav>
                                      </p:tavLst>
                                    </p:anim>
                                    <p:anim calcmode="lin" valueType="num">
                                      <p:cBhvr additive="base">
                                        <p:cTn dur="400"/>
                                        <p:tgtEl>
                                          <p:spTgt spid="606"/>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23" presetSubtype="16">
                                  <p:stCondLst>
                                    <p:cond delay="0"/>
                                  </p:stCondLst>
                                  <p:childTnLst>
                                    <p:set>
                                      <p:cBhvr>
                                        <p:cTn dur="1" fill="hold">
                                          <p:stCondLst>
                                            <p:cond delay="0"/>
                                          </p:stCondLst>
                                        </p:cTn>
                                        <p:tgtEl>
                                          <p:spTgt spid="600"/>
                                        </p:tgtEl>
                                        <p:attrNameLst>
                                          <p:attrName>style.visibility</p:attrName>
                                        </p:attrNameLst>
                                      </p:cBhvr>
                                      <p:to>
                                        <p:strVal val="visible"/>
                                      </p:to>
                                    </p:set>
                                    <p:anim calcmode="lin" valueType="num">
                                      <p:cBhvr additive="base">
                                        <p:cTn dur="400"/>
                                        <p:tgtEl>
                                          <p:spTgt spid="600"/>
                                        </p:tgtEl>
                                        <p:attrNameLst>
                                          <p:attrName>ppt_w</p:attrName>
                                        </p:attrNameLst>
                                      </p:cBhvr>
                                      <p:tavLst>
                                        <p:tav fmla="" tm="0">
                                          <p:val>
                                            <p:strVal val="0"/>
                                          </p:val>
                                        </p:tav>
                                        <p:tav fmla="" tm="100000">
                                          <p:val>
                                            <p:strVal val="#ppt_w"/>
                                          </p:val>
                                        </p:tav>
                                      </p:tavLst>
                                    </p:anim>
                                    <p:anim calcmode="lin" valueType="num">
                                      <p:cBhvr additive="base">
                                        <p:cTn dur="400"/>
                                        <p:tgtEl>
                                          <p:spTgt spid="600"/>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604"/>
                                        </p:tgtEl>
                                        <p:attrNameLst>
                                          <p:attrName>style.visibility</p:attrName>
                                        </p:attrNameLst>
                                      </p:cBhvr>
                                      <p:to>
                                        <p:strVal val="visible"/>
                                      </p:to>
                                    </p:set>
                                    <p:anim calcmode="lin" valueType="num">
                                      <p:cBhvr additive="base">
                                        <p:cTn dur="400"/>
                                        <p:tgtEl>
                                          <p:spTgt spid="604"/>
                                        </p:tgtEl>
                                        <p:attrNameLst>
                                          <p:attrName>ppt_w</p:attrName>
                                        </p:attrNameLst>
                                      </p:cBhvr>
                                      <p:tavLst>
                                        <p:tav fmla="" tm="0">
                                          <p:val>
                                            <p:strVal val="0"/>
                                          </p:val>
                                        </p:tav>
                                        <p:tav fmla="" tm="100000">
                                          <p:val>
                                            <p:strVal val="#ppt_w"/>
                                          </p:val>
                                        </p:tav>
                                      </p:tavLst>
                                    </p:anim>
                                    <p:anim calcmode="lin" valueType="num">
                                      <p:cBhvr additive="base">
                                        <p:cTn dur="400"/>
                                        <p:tgtEl>
                                          <p:spTgt spid="604"/>
                                        </p:tgtEl>
                                        <p:attrNameLst>
                                          <p:attrName>ppt_h</p:attrName>
                                        </p:attrNameLst>
                                      </p:cBhvr>
                                      <p:tavLst>
                                        <p:tav fmla="" tm="0">
                                          <p:val>
                                            <p:strVal val="0"/>
                                          </p:val>
                                        </p:tav>
                                        <p:tav fmla="" tm="100000">
                                          <p:val>
                                            <p:strVal val="#ppt_h"/>
                                          </p:val>
                                        </p:tav>
                                      </p:tavLst>
                                    </p:anim>
                                  </p:childTnLst>
                                </p:cTn>
                              </p:par>
                            </p:childTnLst>
                          </p:cTn>
                        </p:par>
                        <p:par>
                          <p:cTn fill="hold">
                            <p:stCondLst>
                              <p:cond delay="1200"/>
                            </p:stCondLst>
                            <p:childTnLst>
                              <p:par>
                                <p:cTn fill="hold" nodeType="afterEffect" presetClass="entr" presetID="23" presetSubtype="16">
                                  <p:stCondLst>
                                    <p:cond delay="0"/>
                                  </p:stCondLst>
                                  <p:childTnLst>
                                    <p:set>
                                      <p:cBhvr>
                                        <p:cTn dur="1" fill="hold">
                                          <p:stCondLst>
                                            <p:cond delay="0"/>
                                          </p:stCondLst>
                                        </p:cTn>
                                        <p:tgtEl>
                                          <p:spTgt spid="601"/>
                                        </p:tgtEl>
                                        <p:attrNameLst>
                                          <p:attrName>style.visibility</p:attrName>
                                        </p:attrNameLst>
                                      </p:cBhvr>
                                      <p:to>
                                        <p:strVal val="visible"/>
                                      </p:to>
                                    </p:set>
                                    <p:anim calcmode="lin" valueType="num">
                                      <p:cBhvr additive="base">
                                        <p:cTn dur="400"/>
                                        <p:tgtEl>
                                          <p:spTgt spid="601"/>
                                        </p:tgtEl>
                                        <p:attrNameLst>
                                          <p:attrName>ppt_w</p:attrName>
                                        </p:attrNameLst>
                                      </p:cBhvr>
                                      <p:tavLst>
                                        <p:tav fmla="" tm="0">
                                          <p:val>
                                            <p:strVal val="0"/>
                                          </p:val>
                                        </p:tav>
                                        <p:tav fmla="" tm="100000">
                                          <p:val>
                                            <p:strVal val="#ppt_w"/>
                                          </p:val>
                                        </p:tav>
                                      </p:tavLst>
                                    </p:anim>
                                    <p:anim calcmode="lin" valueType="num">
                                      <p:cBhvr additive="base">
                                        <p:cTn dur="400"/>
                                        <p:tgtEl>
                                          <p:spTgt spid="601"/>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609"/>
                                        </p:tgtEl>
                                        <p:attrNameLst>
                                          <p:attrName>style.visibility</p:attrName>
                                        </p:attrNameLst>
                                      </p:cBhvr>
                                      <p:to>
                                        <p:strVal val="visible"/>
                                      </p:to>
                                    </p:set>
                                    <p:anim calcmode="lin" valueType="num">
                                      <p:cBhvr additive="base">
                                        <p:cTn dur="400"/>
                                        <p:tgtEl>
                                          <p:spTgt spid="609"/>
                                        </p:tgtEl>
                                        <p:attrNameLst>
                                          <p:attrName>ppt_w</p:attrName>
                                        </p:attrNameLst>
                                      </p:cBhvr>
                                      <p:tavLst>
                                        <p:tav fmla="" tm="0">
                                          <p:val>
                                            <p:strVal val="0"/>
                                          </p:val>
                                        </p:tav>
                                        <p:tav fmla="" tm="100000">
                                          <p:val>
                                            <p:strVal val="#ppt_w"/>
                                          </p:val>
                                        </p:tav>
                                      </p:tavLst>
                                    </p:anim>
                                    <p:anim calcmode="lin" valueType="num">
                                      <p:cBhvr additive="base">
                                        <p:cTn dur="400"/>
                                        <p:tgtEl>
                                          <p:spTgt spid="609"/>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610"/>
                                        </p:tgtEl>
                                        <p:attrNameLst>
                                          <p:attrName>style.visibility</p:attrName>
                                        </p:attrNameLst>
                                      </p:cBhvr>
                                      <p:to>
                                        <p:strVal val="visible"/>
                                      </p:to>
                                    </p:set>
                                    <p:anim calcmode="lin" valueType="num">
                                      <p:cBhvr additive="base">
                                        <p:cTn dur="500"/>
                                        <p:tgtEl>
                                          <p:spTgt spid="610"/>
                                        </p:tgtEl>
                                        <p:attrNameLst>
                                          <p:attrName>ppt_w</p:attrName>
                                        </p:attrNameLst>
                                      </p:cBhvr>
                                      <p:tavLst>
                                        <p:tav fmla="" tm="0">
                                          <p:val>
                                            <p:strVal val="0"/>
                                          </p:val>
                                        </p:tav>
                                        <p:tav fmla="" tm="100000">
                                          <p:val>
                                            <p:strVal val="#ppt_w"/>
                                          </p:val>
                                        </p:tav>
                                      </p:tavLst>
                                    </p:anim>
                                    <p:anim calcmode="lin" valueType="num">
                                      <p:cBhvr additive="base">
                                        <p:cTn dur="500"/>
                                        <p:tgtEl>
                                          <p:spTgt spid="61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5C5FC"/>
        </a:solidFill>
      </p:bgPr>
    </p:bg>
    <p:spTree>
      <p:nvGrpSpPr>
        <p:cNvPr id="614" name="Shape 614"/>
        <p:cNvGrpSpPr/>
        <p:nvPr/>
      </p:nvGrpSpPr>
      <p:grpSpPr>
        <a:xfrm>
          <a:off x="0" y="0"/>
          <a:ext cx="0" cy="0"/>
          <a:chOff x="0" y="0"/>
          <a:chExt cx="0" cy="0"/>
        </a:xfrm>
      </p:grpSpPr>
      <p:pic>
        <p:nvPicPr>
          <p:cNvPr id="615" name="Google Shape;615;p65"/>
          <p:cNvPicPr preferRelativeResize="0"/>
          <p:nvPr/>
        </p:nvPicPr>
        <p:blipFill>
          <a:blip r:embed="rId3">
            <a:alphaModFix/>
          </a:blip>
          <a:stretch>
            <a:fillRect/>
          </a:stretch>
        </p:blipFill>
        <p:spPr>
          <a:xfrm>
            <a:off x="2269571" y="269325"/>
            <a:ext cx="4604851" cy="46048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192"/>
        </a:solidFill>
      </p:bgPr>
    </p:bg>
    <p:spTree>
      <p:nvGrpSpPr>
        <p:cNvPr id="619" name="Shape 619"/>
        <p:cNvGrpSpPr/>
        <p:nvPr/>
      </p:nvGrpSpPr>
      <p:grpSpPr>
        <a:xfrm>
          <a:off x="0" y="0"/>
          <a:ext cx="0" cy="0"/>
          <a:chOff x="0" y="0"/>
          <a:chExt cx="0" cy="0"/>
        </a:xfrm>
      </p:grpSpPr>
      <p:sp>
        <p:nvSpPr>
          <p:cNvPr id="620" name="Google Shape;620;p66"/>
          <p:cNvSpPr txBox="1"/>
          <p:nvPr>
            <p:ph idx="1" type="body"/>
          </p:nvPr>
        </p:nvSpPr>
        <p:spPr>
          <a:xfrm>
            <a:off x="704850" y="1733550"/>
            <a:ext cx="8108400" cy="32925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Clr>
                <a:srgbClr val="000000"/>
              </a:buClr>
              <a:buSzPts val="1018"/>
              <a:buFont typeface="Arial"/>
              <a:buNone/>
            </a:pPr>
            <a:r>
              <a:rPr lang="en" sz="3365">
                <a:solidFill>
                  <a:srgbClr val="371B47"/>
                </a:solidFill>
                <a:latin typeface="Francois One"/>
                <a:ea typeface="Francois One"/>
                <a:cs typeface="Francois One"/>
                <a:sym typeface="Francois One"/>
              </a:rPr>
              <a:t>Software is the product of the context in which it was produced</a:t>
            </a:r>
            <a:r>
              <a:rPr lang="en" sz="4200">
                <a:solidFill>
                  <a:schemeClr val="dk1"/>
                </a:solidFill>
                <a:latin typeface="Francois One"/>
                <a:ea typeface="Francois One"/>
                <a:cs typeface="Francois One"/>
                <a:sym typeface="Francois One"/>
              </a:rPr>
              <a:t>. </a:t>
            </a:r>
            <a:endParaRPr sz="4900">
              <a:latin typeface="Francois One"/>
              <a:ea typeface="Francois One"/>
              <a:cs typeface="Francois One"/>
              <a:sym typeface="Francois On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B3FF"/>
        </a:solidFill>
      </p:bgPr>
    </p:bg>
    <p:spTree>
      <p:nvGrpSpPr>
        <p:cNvPr id="624" name="Shape 624"/>
        <p:cNvGrpSpPr/>
        <p:nvPr/>
      </p:nvGrpSpPr>
      <p:grpSpPr>
        <a:xfrm>
          <a:off x="0" y="0"/>
          <a:ext cx="0" cy="0"/>
          <a:chOff x="0" y="0"/>
          <a:chExt cx="0" cy="0"/>
        </a:xfrm>
      </p:grpSpPr>
      <p:pic>
        <p:nvPicPr>
          <p:cNvPr id="625" name="Google Shape;625;p67"/>
          <p:cNvPicPr preferRelativeResize="0"/>
          <p:nvPr/>
        </p:nvPicPr>
        <p:blipFill>
          <a:blip r:embed="rId3">
            <a:alphaModFix/>
          </a:blip>
          <a:stretch>
            <a:fillRect/>
          </a:stretch>
        </p:blipFill>
        <p:spPr>
          <a:xfrm flipH="1" rot="1451965">
            <a:off x="4070748" y="-716027"/>
            <a:ext cx="4532952" cy="4532952"/>
          </a:xfrm>
          <a:prstGeom prst="rect">
            <a:avLst/>
          </a:prstGeom>
          <a:noFill/>
          <a:ln>
            <a:noFill/>
          </a:ln>
        </p:spPr>
      </p:pic>
      <p:sp>
        <p:nvSpPr>
          <p:cNvPr id="626" name="Google Shape;626;p67"/>
          <p:cNvSpPr/>
          <p:nvPr/>
        </p:nvSpPr>
        <p:spPr>
          <a:xfrm rot="394311">
            <a:off x="4778127" y="2764627"/>
            <a:ext cx="5850644" cy="3252081"/>
          </a:xfrm>
          <a:prstGeom prst="snip2DiagRect">
            <a:avLst>
              <a:gd fmla="val 0" name="adj1"/>
              <a:gd fmla="val 16667" name="adj2"/>
            </a:avLst>
          </a:prstGeom>
          <a:solidFill>
            <a:srgbClr val="2110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7"/>
          <p:cNvSpPr/>
          <p:nvPr/>
        </p:nvSpPr>
        <p:spPr>
          <a:xfrm rot="-1027045">
            <a:off x="-477280" y="3074811"/>
            <a:ext cx="5850559" cy="3252090"/>
          </a:xfrm>
          <a:prstGeom prst="snip2DiagRect">
            <a:avLst>
              <a:gd fmla="val 0" name="adj1"/>
              <a:gd fmla="val 16667" name="adj2"/>
            </a:avLst>
          </a:prstGeom>
          <a:solidFill>
            <a:srgbClr val="2110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7"/>
          <p:cNvSpPr txBox="1"/>
          <p:nvPr>
            <p:ph idx="1" type="body"/>
          </p:nvPr>
        </p:nvSpPr>
        <p:spPr>
          <a:xfrm>
            <a:off x="2275246" y="3341455"/>
            <a:ext cx="2265300" cy="564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1018"/>
              <a:buNone/>
            </a:pPr>
            <a:r>
              <a:rPr b="1" lang="en" sz="2265">
                <a:solidFill>
                  <a:srgbClr val="FEE384"/>
                </a:solidFill>
                <a:latin typeface="Francois One"/>
                <a:ea typeface="Francois One"/>
                <a:cs typeface="Francois One"/>
                <a:sym typeface="Francois One"/>
              </a:rPr>
              <a:t>CHAPTER 6</a:t>
            </a:r>
            <a:endParaRPr b="1" sz="2265">
              <a:solidFill>
                <a:srgbClr val="FEE384"/>
              </a:solidFill>
              <a:latin typeface="Francois One"/>
              <a:ea typeface="Francois One"/>
              <a:cs typeface="Francois One"/>
              <a:sym typeface="Francois One"/>
            </a:endParaRPr>
          </a:p>
        </p:txBody>
      </p:sp>
      <p:sp>
        <p:nvSpPr>
          <p:cNvPr id="629" name="Google Shape;629;p67"/>
          <p:cNvSpPr txBox="1"/>
          <p:nvPr>
            <p:ph idx="1" type="body"/>
          </p:nvPr>
        </p:nvSpPr>
        <p:spPr>
          <a:xfrm rot="1515">
            <a:off x="4261419" y="2847817"/>
            <a:ext cx="34038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1018"/>
              <a:buNone/>
            </a:pPr>
            <a:r>
              <a:rPr lang="en" sz="3365">
                <a:solidFill>
                  <a:schemeClr val="lt1"/>
                </a:solidFill>
                <a:latin typeface="Francois One"/>
                <a:ea typeface="Francois One"/>
                <a:cs typeface="Francois One"/>
                <a:sym typeface="Francois One"/>
              </a:rPr>
              <a:t>SOCIALIZING KNOWLEDGE</a:t>
            </a:r>
            <a:endParaRPr sz="3365">
              <a:solidFill>
                <a:schemeClr val="lt1"/>
              </a:solidFill>
              <a:latin typeface="Francois One"/>
              <a:ea typeface="Francois One"/>
              <a:cs typeface="Francois One"/>
              <a:sym typeface="Francois One"/>
            </a:endParaRPr>
          </a:p>
        </p:txBody>
      </p:sp>
      <p:sp>
        <p:nvSpPr>
          <p:cNvPr id="630" name="Google Shape;630;p67"/>
          <p:cNvSpPr/>
          <p:nvPr/>
        </p:nvSpPr>
        <p:spPr>
          <a:xfrm flipH="1" rot="10800000">
            <a:off x="453425" y="4877675"/>
            <a:ext cx="1093500" cy="390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7"/>
          <p:cNvSpPr/>
          <p:nvPr/>
        </p:nvSpPr>
        <p:spPr>
          <a:xfrm flipH="1" rot="10800000">
            <a:off x="1596425" y="4877675"/>
            <a:ext cx="1093500" cy="3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7"/>
          <p:cNvSpPr/>
          <p:nvPr/>
        </p:nvSpPr>
        <p:spPr>
          <a:xfrm flipH="1" rot="10800000">
            <a:off x="2815625" y="4877675"/>
            <a:ext cx="1093500" cy="3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7"/>
          <p:cNvSpPr/>
          <p:nvPr/>
        </p:nvSpPr>
        <p:spPr>
          <a:xfrm flipH="1" rot="10800000">
            <a:off x="4034825" y="4877675"/>
            <a:ext cx="1093500" cy="3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7"/>
          <p:cNvSpPr/>
          <p:nvPr/>
        </p:nvSpPr>
        <p:spPr>
          <a:xfrm>
            <a:off x="39091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7"/>
          <p:cNvSpPr/>
          <p:nvPr/>
        </p:nvSpPr>
        <p:spPr>
          <a:xfrm flipH="1" rot="10800000">
            <a:off x="5145725" y="4877675"/>
            <a:ext cx="1093500" cy="3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7"/>
          <p:cNvSpPr/>
          <p:nvPr/>
        </p:nvSpPr>
        <p:spPr>
          <a:xfrm flipH="1" rot="10800000">
            <a:off x="63649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7"/>
          <p:cNvSpPr/>
          <p:nvPr/>
        </p:nvSpPr>
        <p:spPr>
          <a:xfrm>
            <a:off x="51283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7"/>
          <p:cNvSpPr/>
          <p:nvPr/>
        </p:nvSpPr>
        <p:spPr>
          <a:xfrm flipH="1" rot="10800000">
            <a:off x="75841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7"/>
          <p:cNvSpPr/>
          <p:nvPr/>
        </p:nvSpPr>
        <p:spPr>
          <a:xfrm>
            <a:off x="15148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7"/>
          <p:cNvSpPr/>
          <p:nvPr/>
        </p:nvSpPr>
        <p:spPr>
          <a:xfrm>
            <a:off x="62392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7"/>
          <p:cNvSpPr/>
          <p:nvPr/>
        </p:nvSpPr>
        <p:spPr>
          <a:xfrm>
            <a:off x="26899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2" name="Google Shape;642;p67"/>
          <p:cNvPicPr preferRelativeResize="0"/>
          <p:nvPr/>
        </p:nvPicPr>
        <p:blipFill rotWithShape="1">
          <a:blip r:embed="rId4">
            <a:alphaModFix/>
          </a:blip>
          <a:srcRect b="27560" l="11418" r="11217" t="23952"/>
          <a:stretch/>
        </p:blipFill>
        <p:spPr>
          <a:xfrm flipH="1" rot="1230771">
            <a:off x="6103447" y="4757204"/>
            <a:ext cx="446765" cy="279984"/>
          </a:xfrm>
          <a:prstGeom prst="rect">
            <a:avLst/>
          </a:prstGeom>
          <a:noFill/>
          <a:ln>
            <a:noFill/>
          </a:ln>
        </p:spPr>
      </p:pic>
      <p:sp>
        <p:nvSpPr>
          <p:cNvPr id="643" name="Google Shape;643;p67"/>
          <p:cNvSpPr/>
          <p:nvPr/>
        </p:nvSpPr>
        <p:spPr>
          <a:xfrm>
            <a:off x="327725" y="4825650"/>
            <a:ext cx="143100" cy="1431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7"/>
          <p:cNvSpPr/>
          <p:nvPr/>
        </p:nvSpPr>
        <p:spPr>
          <a:xfrm>
            <a:off x="86014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7"/>
          <p:cNvSpPr/>
          <p:nvPr/>
        </p:nvSpPr>
        <p:spPr>
          <a:xfrm>
            <a:off x="74584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E384"/>
        </a:solidFill>
      </p:bgPr>
    </p:bg>
    <p:spTree>
      <p:nvGrpSpPr>
        <p:cNvPr id="649" name="Shape 649"/>
        <p:cNvGrpSpPr/>
        <p:nvPr/>
      </p:nvGrpSpPr>
      <p:grpSpPr>
        <a:xfrm>
          <a:off x="0" y="0"/>
          <a:ext cx="0" cy="0"/>
          <a:chOff x="0" y="0"/>
          <a:chExt cx="0" cy="0"/>
        </a:xfrm>
      </p:grpSpPr>
      <p:pic>
        <p:nvPicPr>
          <p:cNvPr id="650" name="Google Shape;650;p68"/>
          <p:cNvPicPr preferRelativeResize="0"/>
          <p:nvPr/>
        </p:nvPicPr>
        <p:blipFill>
          <a:blip r:embed="rId3">
            <a:alphaModFix/>
          </a:blip>
          <a:stretch>
            <a:fillRect/>
          </a:stretch>
        </p:blipFill>
        <p:spPr>
          <a:xfrm flipH="1">
            <a:off x="3247038" y="619576"/>
            <a:ext cx="2649924" cy="390434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DEDFE"/>
        </a:solidFill>
      </p:bgPr>
    </p:bg>
    <p:spTree>
      <p:nvGrpSpPr>
        <p:cNvPr id="654" name="Shape 654"/>
        <p:cNvGrpSpPr/>
        <p:nvPr/>
      </p:nvGrpSpPr>
      <p:grpSpPr>
        <a:xfrm>
          <a:off x="0" y="0"/>
          <a:ext cx="0" cy="0"/>
          <a:chOff x="0" y="0"/>
          <a:chExt cx="0" cy="0"/>
        </a:xfrm>
      </p:grpSpPr>
      <p:pic>
        <p:nvPicPr>
          <p:cNvPr id="655" name="Google Shape;655;p69"/>
          <p:cNvPicPr preferRelativeResize="0"/>
          <p:nvPr/>
        </p:nvPicPr>
        <p:blipFill>
          <a:blip r:embed="rId3">
            <a:alphaModFix/>
          </a:blip>
          <a:stretch>
            <a:fillRect/>
          </a:stretch>
        </p:blipFill>
        <p:spPr>
          <a:xfrm>
            <a:off x="4747550" y="3240925"/>
            <a:ext cx="2079925" cy="1682649"/>
          </a:xfrm>
          <a:prstGeom prst="rect">
            <a:avLst/>
          </a:prstGeom>
          <a:noFill/>
          <a:ln>
            <a:noFill/>
          </a:ln>
        </p:spPr>
      </p:pic>
      <p:pic>
        <p:nvPicPr>
          <p:cNvPr id="656" name="Google Shape;656;p69"/>
          <p:cNvPicPr preferRelativeResize="0"/>
          <p:nvPr/>
        </p:nvPicPr>
        <p:blipFill>
          <a:blip r:embed="rId3">
            <a:alphaModFix/>
          </a:blip>
          <a:stretch>
            <a:fillRect/>
          </a:stretch>
        </p:blipFill>
        <p:spPr>
          <a:xfrm>
            <a:off x="6827475" y="3240925"/>
            <a:ext cx="2079925" cy="1682649"/>
          </a:xfrm>
          <a:prstGeom prst="rect">
            <a:avLst/>
          </a:prstGeom>
          <a:noFill/>
          <a:ln>
            <a:noFill/>
          </a:ln>
        </p:spPr>
      </p:pic>
      <p:pic>
        <p:nvPicPr>
          <p:cNvPr id="657" name="Google Shape;657;p69"/>
          <p:cNvPicPr preferRelativeResize="0"/>
          <p:nvPr/>
        </p:nvPicPr>
        <p:blipFill>
          <a:blip r:embed="rId3">
            <a:alphaModFix/>
          </a:blip>
          <a:stretch>
            <a:fillRect/>
          </a:stretch>
        </p:blipFill>
        <p:spPr>
          <a:xfrm>
            <a:off x="5791900" y="1979175"/>
            <a:ext cx="2079925" cy="1682649"/>
          </a:xfrm>
          <a:prstGeom prst="rect">
            <a:avLst/>
          </a:prstGeom>
          <a:noFill/>
          <a:ln>
            <a:noFill/>
          </a:ln>
        </p:spPr>
      </p:pic>
      <p:pic>
        <p:nvPicPr>
          <p:cNvPr id="658" name="Google Shape;658;p69"/>
          <p:cNvPicPr preferRelativeResize="0"/>
          <p:nvPr/>
        </p:nvPicPr>
        <p:blipFill>
          <a:blip r:embed="rId3">
            <a:alphaModFix/>
          </a:blip>
          <a:stretch>
            <a:fillRect/>
          </a:stretch>
        </p:blipFill>
        <p:spPr>
          <a:xfrm>
            <a:off x="3711975" y="1979175"/>
            <a:ext cx="2079925" cy="1682649"/>
          </a:xfrm>
          <a:prstGeom prst="rect">
            <a:avLst/>
          </a:prstGeom>
          <a:noFill/>
          <a:ln>
            <a:noFill/>
          </a:ln>
        </p:spPr>
      </p:pic>
      <p:pic>
        <p:nvPicPr>
          <p:cNvPr id="659" name="Google Shape;659;p69"/>
          <p:cNvPicPr preferRelativeResize="0"/>
          <p:nvPr/>
        </p:nvPicPr>
        <p:blipFill>
          <a:blip r:embed="rId3">
            <a:alphaModFix/>
          </a:blip>
          <a:stretch>
            <a:fillRect/>
          </a:stretch>
        </p:blipFill>
        <p:spPr>
          <a:xfrm>
            <a:off x="4747550" y="732125"/>
            <a:ext cx="2079925" cy="1682649"/>
          </a:xfrm>
          <a:prstGeom prst="rect">
            <a:avLst/>
          </a:prstGeom>
          <a:noFill/>
          <a:ln>
            <a:noFill/>
          </a:ln>
        </p:spPr>
      </p:pic>
      <p:pic>
        <p:nvPicPr>
          <p:cNvPr id="660" name="Google Shape;660;p69"/>
          <p:cNvPicPr preferRelativeResize="0"/>
          <p:nvPr/>
        </p:nvPicPr>
        <p:blipFill>
          <a:blip r:embed="rId3">
            <a:alphaModFix/>
          </a:blip>
          <a:stretch>
            <a:fillRect/>
          </a:stretch>
        </p:blipFill>
        <p:spPr>
          <a:xfrm>
            <a:off x="7871825" y="1979175"/>
            <a:ext cx="2079925" cy="1682649"/>
          </a:xfrm>
          <a:prstGeom prst="rect">
            <a:avLst/>
          </a:prstGeom>
          <a:noFill/>
          <a:ln>
            <a:noFill/>
          </a:ln>
        </p:spPr>
      </p:pic>
      <p:pic>
        <p:nvPicPr>
          <p:cNvPr id="661" name="Google Shape;661;p69"/>
          <p:cNvPicPr preferRelativeResize="0"/>
          <p:nvPr/>
        </p:nvPicPr>
        <p:blipFill>
          <a:blip r:embed="rId3">
            <a:alphaModFix/>
          </a:blip>
          <a:stretch>
            <a:fillRect/>
          </a:stretch>
        </p:blipFill>
        <p:spPr>
          <a:xfrm>
            <a:off x="6827475" y="732125"/>
            <a:ext cx="2079925" cy="1682649"/>
          </a:xfrm>
          <a:prstGeom prst="rect">
            <a:avLst/>
          </a:prstGeom>
          <a:noFill/>
          <a:ln>
            <a:noFill/>
          </a:ln>
        </p:spPr>
      </p:pic>
      <p:pic>
        <p:nvPicPr>
          <p:cNvPr id="662" name="Google Shape;662;p69"/>
          <p:cNvPicPr preferRelativeResize="0"/>
          <p:nvPr/>
        </p:nvPicPr>
        <p:blipFill>
          <a:blip r:embed="rId4">
            <a:alphaModFix/>
          </a:blip>
          <a:stretch>
            <a:fillRect/>
          </a:stretch>
        </p:blipFill>
        <p:spPr>
          <a:xfrm>
            <a:off x="216650" y="152400"/>
            <a:ext cx="3832214" cy="48387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55"/>
                                        </p:tgtEl>
                                        <p:attrNameLst>
                                          <p:attrName>style.visibility</p:attrName>
                                        </p:attrNameLst>
                                      </p:cBhvr>
                                      <p:to>
                                        <p:strVal val="visible"/>
                                      </p:to>
                                    </p:set>
                                    <p:anim calcmode="lin" valueType="num">
                                      <p:cBhvr additive="base">
                                        <p:cTn dur="200"/>
                                        <p:tgtEl>
                                          <p:spTgt spid="655"/>
                                        </p:tgtEl>
                                        <p:attrNameLst>
                                          <p:attrName>ppt_y</p:attrName>
                                        </p:attrNameLst>
                                      </p:cBhvr>
                                      <p:tavLst>
                                        <p:tav fmla="" tm="0">
                                          <p:val>
                                            <p:strVal val="#ppt_y-1"/>
                                          </p:val>
                                        </p:tav>
                                        <p:tav fmla="" tm="100000">
                                          <p:val>
                                            <p:strVal val="#ppt_y"/>
                                          </p:val>
                                        </p:tav>
                                      </p:tavLst>
                                    </p:anim>
                                  </p:childTnLst>
                                </p:cTn>
                              </p:par>
                            </p:childTnLst>
                          </p:cTn>
                        </p:par>
                        <p:par>
                          <p:cTn fill="hold">
                            <p:stCondLst>
                              <p:cond delay="200"/>
                            </p:stCondLst>
                            <p:childTnLst>
                              <p:par>
                                <p:cTn fill="hold" nodeType="afterEffect" presetClass="entr" presetID="2" presetSubtype="1">
                                  <p:stCondLst>
                                    <p:cond delay="0"/>
                                  </p:stCondLst>
                                  <p:childTnLst>
                                    <p:set>
                                      <p:cBhvr>
                                        <p:cTn dur="1" fill="hold">
                                          <p:stCondLst>
                                            <p:cond delay="0"/>
                                          </p:stCondLst>
                                        </p:cTn>
                                        <p:tgtEl>
                                          <p:spTgt spid="656"/>
                                        </p:tgtEl>
                                        <p:attrNameLst>
                                          <p:attrName>style.visibility</p:attrName>
                                        </p:attrNameLst>
                                      </p:cBhvr>
                                      <p:to>
                                        <p:strVal val="visible"/>
                                      </p:to>
                                    </p:set>
                                    <p:anim calcmode="lin" valueType="num">
                                      <p:cBhvr additive="base">
                                        <p:cTn dur="200"/>
                                        <p:tgtEl>
                                          <p:spTgt spid="656"/>
                                        </p:tgtEl>
                                        <p:attrNameLst>
                                          <p:attrName>ppt_y</p:attrName>
                                        </p:attrNameLst>
                                      </p:cBhvr>
                                      <p:tavLst>
                                        <p:tav fmla="" tm="0">
                                          <p:val>
                                            <p:strVal val="#ppt_y-1"/>
                                          </p:val>
                                        </p:tav>
                                        <p:tav fmla="" tm="100000">
                                          <p:val>
                                            <p:strVal val="#ppt_y"/>
                                          </p:val>
                                        </p:tav>
                                      </p:tavLst>
                                    </p:anim>
                                  </p:childTnLst>
                                </p:cTn>
                              </p:par>
                            </p:childTnLst>
                          </p:cTn>
                        </p:par>
                        <p:par>
                          <p:cTn fill="hold">
                            <p:stCondLst>
                              <p:cond delay="400"/>
                            </p:stCondLst>
                            <p:childTnLst>
                              <p:par>
                                <p:cTn fill="hold" nodeType="afterEffect" presetClass="entr" presetID="2" presetSubtype="1">
                                  <p:stCondLst>
                                    <p:cond delay="0"/>
                                  </p:stCondLst>
                                  <p:childTnLst>
                                    <p:set>
                                      <p:cBhvr>
                                        <p:cTn dur="1" fill="hold">
                                          <p:stCondLst>
                                            <p:cond delay="0"/>
                                          </p:stCondLst>
                                        </p:cTn>
                                        <p:tgtEl>
                                          <p:spTgt spid="658"/>
                                        </p:tgtEl>
                                        <p:attrNameLst>
                                          <p:attrName>style.visibility</p:attrName>
                                        </p:attrNameLst>
                                      </p:cBhvr>
                                      <p:to>
                                        <p:strVal val="visible"/>
                                      </p:to>
                                    </p:set>
                                    <p:anim calcmode="lin" valueType="num">
                                      <p:cBhvr additive="base">
                                        <p:cTn dur="300"/>
                                        <p:tgtEl>
                                          <p:spTgt spid="658"/>
                                        </p:tgtEl>
                                        <p:attrNameLst>
                                          <p:attrName>ppt_y</p:attrName>
                                        </p:attrNameLst>
                                      </p:cBhvr>
                                      <p:tavLst>
                                        <p:tav fmla="" tm="0">
                                          <p:val>
                                            <p:strVal val="#ppt_y-1"/>
                                          </p:val>
                                        </p:tav>
                                        <p:tav fmla="" tm="100000">
                                          <p:val>
                                            <p:strVal val="#ppt_y"/>
                                          </p:val>
                                        </p:tav>
                                      </p:tavLst>
                                    </p:anim>
                                  </p:childTnLst>
                                </p:cTn>
                              </p:par>
                            </p:childTnLst>
                          </p:cTn>
                        </p:par>
                        <p:par>
                          <p:cTn fill="hold">
                            <p:stCondLst>
                              <p:cond delay="700"/>
                            </p:stCondLst>
                            <p:childTnLst>
                              <p:par>
                                <p:cTn fill="hold" nodeType="afterEffect" presetClass="entr" presetID="2" presetSubtype="1">
                                  <p:stCondLst>
                                    <p:cond delay="0"/>
                                  </p:stCondLst>
                                  <p:childTnLst>
                                    <p:set>
                                      <p:cBhvr>
                                        <p:cTn dur="1" fill="hold">
                                          <p:stCondLst>
                                            <p:cond delay="0"/>
                                          </p:stCondLst>
                                        </p:cTn>
                                        <p:tgtEl>
                                          <p:spTgt spid="657"/>
                                        </p:tgtEl>
                                        <p:attrNameLst>
                                          <p:attrName>style.visibility</p:attrName>
                                        </p:attrNameLst>
                                      </p:cBhvr>
                                      <p:to>
                                        <p:strVal val="visible"/>
                                      </p:to>
                                    </p:set>
                                    <p:anim calcmode="lin" valueType="num">
                                      <p:cBhvr additive="base">
                                        <p:cTn dur="200"/>
                                        <p:tgtEl>
                                          <p:spTgt spid="657"/>
                                        </p:tgtEl>
                                        <p:attrNameLst>
                                          <p:attrName>ppt_y</p:attrName>
                                        </p:attrNameLst>
                                      </p:cBhvr>
                                      <p:tavLst>
                                        <p:tav fmla="" tm="0">
                                          <p:val>
                                            <p:strVal val="#ppt_y-1"/>
                                          </p:val>
                                        </p:tav>
                                        <p:tav fmla="" tm="100000">
                                          <p:val>
                                            <p:strVal val="#ppt_y"/>
                                          </p:val>
                                        </p:tav>
                                      </p:tavLst>
                                    </p:anim>
                                  </p:childTnLst>
                                </p:cTn>
                              </p:par>
                            </p:childTnLst>
                          </p:cTn>
                        </p:par>
                        <p:par>
                          <p:cTn fill="hold">
                            <p:stCondLst>
                              <p:cond delay="900"/>
                            </p:stCondLst>
                            <p:childTnLst>
                              <p:par>
                                <p:cTn fill="hold" nodeType="afterEffect" presetClass="entr" presetID="2" presetSubtype="1">
                                  <p:stCondLst>
                                    <p:cond delay="0"/>
                                  </p:stCondLst>
                                  <p:childTnLst>
                                    <p:set>
                                      <p:cBhvr>
                                        <p:cTn dur="1" fill="hold">
                                          <p:stCondLst>
                                            <p:cond delay="0"/>
                                          </p:stCondLst>
                                        </p:cTn>
                                        <p:tgtEl>
                                          <p:spTgt spid="660"/>
                                        </p:tgtEl>
                                        <p:attrNameLst>
                                          <p:attrName>style.visibility</p:attrName>
                                        </p:attrNameLst>
                                      </p:cBhvr>
                                      <p:to>
                                        <p:strVal val="visible"/>
                                      </p:to>
                                    </p:set>
                                    <p:anim calcmode="lin" valueType="num">
                                      <p:cBhvr additive="base">
                                        <p:cTn dur="300"/>
                                        <p:tgtEl>
                                          <p:spTgt spid="660"/>
                                        </p:tgtEl>
                                        <p:attrNameLst>
                                          <p:attrName>ppt_y</p:attrName>
                                        </p:attrNameLst>
                                      </p:cBhvr>
                                      <p:tavLst>
                                        <p:tav fmla="" tm="0">
                                          <p:val>
                                            <p:strVal val="#ppt_y-1"/>
                                          </p:val>
                                        </p:tav>
                                        <p:tav fmla="" tm="100000">
                                          <p:val>
                                            <p:strVal val="#ppt_y"/>
                                          </p:val>
                                        </p:tav>
                                      </p:tavLst>
                                    </p:anim>
                                  </p:childTnLst>
                                </p:cTn>
                              </p:par>
                            </p:childTnLst>
                          </p:cTn>
                        </p:par>
                        <p:par>
                          <p:cTn fill="hold">
                            <p:stCondLst>
                              <p:cond delay="1200"/>
                            </p:stCondLst>
                            <p:childTnLst>
                              <p:par>
                                <p:cTn fill="hold" nodeType="afterEffect" presetClass="entr" presetID="2" presetSubtype="1">
                                  <p:stCondLst>
                                    <p:cond delay="0"/>
                                  </p:stCondLst>
                                  <p:childTnLst>
                                    <p:set>
                                      <p:cBhvr>
                                        <p:cTn dur="1" fill="hold">
                                          <p:stCondLst>
                                            <p:cond delay="0"/>
                                          </p:stCondLst>
                                        </p:cTn>
                                        <p:tgtEl>
                                          <p:spTgt spid="659"/>
                                        </p:tgtEl>
                                        <p:attrNameLst>
                                          <p:attrName>style.visibility</p:attrName>
                                        </p:attrNameLst>
                                      </p:cBhvr>
                                      <p:to>
                                        <p:strVal val="visible"/>
                                      </p:to>
                                    </p:set>
                                    <p:anim calcmode="lin" valueType="num">
                                      <p:cBhvr additive="base">
                                        <p:cTn dur="200"/>
                                        <p:tgtEl>
                                          <p:spTgt spid="659"/>
                                        </p:tgtEl>
                                        <p:attrNameLst>
                                          <p:attrName>ppt_y</p:attrName>
                                        </p:attrNameLst>
                                      </p:cBhvr>
                                      <p:tavLst>
                                        <p:tav fmla="" tm="0">
                                          <p:val>
                                            <p:strVal val="#ppt_y-1"/>
                                          </p:val>
                                        </p:tav>
                                        <p:tav fmla="" tm="100000">
                                          <p:val>
                                            <p:strVal val="#ppt_y"/>
                                          </p:val>
                                        </p:tav>
                                      </p:tavLst>
                                    </p:anim>
                                  </p:childTnLst>
                                </p:cTn>
                              </p:par>
                            </p:childTnLst>
                          </p:cTn>
                        </p:par>
                        <p:par>
                          <p:cTn fill="hold">
                            <p:stCondLst>
                              <p:cond delay="1400"/>
                            </p:stCondLst>
                            <p:childTnLst>
                              <p:par>
                                <p:cTn fill="hold" nodeType="afterEffect" presetClass="entr" presetID="2" presetSubtype="1">
                                  <p:stCondLst>
                                    <p:cond delay="0"/>
                                  </p:stCondLst>
                                  <p:childTnLst>
                                    <p:set>
                                      <p:cBhvr>
                                        <p:cTn dur="1" fill="hold">
                                          <p:stCondLst>
                                            <p:cond delay="0"/>
                                          </p:stCondLst>
                                        </p:cTn>
                                        <p:tgtEl>
                                          <p:spTgt spid="661"/>
                                        </p:tgtEl>
                                        <p:attrNameLst>
                                          <p:attrName>style.visibility</p:attrName>
                                        </p:attrNameLst>
                                      </p:cBhvr>
                                      <p:to>
                                        <p:strVal val="visible"/>
                                      </p:to>
                                    </p:set>
                                    <p:anim calcmode="lin" valueType="num">
                                      <p:cBhvr additive="base">
                                        <p:cTn dur="300"/>
                                        <p:tgtEl>
                                          <p:spTgt spid="66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DEDFE"/>
        </a:solidFill>
      </p:bgPr>
    </p:bg>
    <p:spTree>
      <p:nvGrpSpPr>
        <p:cNvPr id="666" name="Shape 666"/>
        <p:cNvGrpSpPr/>
        <p:nvPr/>
      </p:nvGrpSpPr>
      <p:grpSpPr>
        <a:xfrm>
          <a:off x="0" y="0"/>
          <a:ext cx="0" cy="0"/>
          <a:chOff x="0" y="0"/>
          <a:chExt cx="0" cy="0"/>
        </a:xfrm>
      </p:grpSpPr>
      <p:pic>
        <p:nvPicPr>
          <p:cNvPr id="667" name="Google Shape;667;p70"/>
          <p:cNvPicPr preferRelativeResize="0"/>
          <p:nvPr/>
        </p:nvPicPr>
        <p:blipFill>
          <a:blip r:embed="rId3">
            <a:alphaModFix/>
          </a:blip>
          <a:stretch>
            <a:fillRect/>
          </a:stretch>
        </p:blipFill>
        <p:spPr>
          <a:xfrm>
            <a:off x="5181550" y="1094439"/>
            <a:ext cx="1924250" cy="3478226"/>
          </a:xfrm>
          <a:prstGeom prst="rect">
            <a:avLst/>
          </a:prstGeom>
          <a:noFill/>
          <a:ln>
            <a:noFill/>
          </a:ln>
        </p:spPr>
      </p:pic>
      <p:pic>
        <p:nvPicPr>
          <p:cNvPr id="668" name="Google Shape;668;p70"/>
          <p:cNvPicPr preferRelativeResize="0"/>
          <p:nvPr/>
        </p:nvPicPr>
        <p:blipFill>
          <a:blip r:embed="rId4">
            <a:alphaModFix/>
          </a:blip>
          <a:stretch>
            <a:fillRect/>
          </a:stretch>
        </p:blipFill>
        <p:spPr>
          <a:xfrm>
            <a:off x="1747250" y="1205087"/>
            <a:ext cx="2238567" cy="3317350"/>
          </a:xfrm>
          <a:prstGeom prst="rect">
            <a:avLst/>
          </a:prstGeom>
          <a:noFill/>
          <a:ln>
            <a:noFill/>
          </a:ln>
        </p:spPr>
      </p:pic>
      <p:sp>
        <p:nvSpPr>
          <p:cNvPr id="669" name="Google Shape;669;p70"/>
          <p:cNvSpPr/>
          <p:nvPr/>
        </p:nvSpPr>
        <p:spPr>
          <a:xfrm>
            <a:off x="4053950" y="1220125"/>
            <a:ext cx="771900" cy="723600"/>
          </a:xfrm>
          <a:prstGeom prst="wedgeRoundRectCallout">
            <a:avLst>
              <a:gd fmla="val 83317" name="adj1"/>
              <a:gd fmla="val 4998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70"/>
          <p:cNvSpPr txBox="1"/>
          <p:nvPr/>
        </p:nvSpPr>
        <p:spPr>
          <a:xfrm>
            <a:off x="4228850" y="1261475"/>
            <a:ext cx="7029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latin typeface="Francois One"/>
                <a:ea typeface="Francois One"/>
                <a:cs typeface="Francois One"/>
                <a:sym typeface="Francois One"/>
              </a:rPr>
              <a:t>y?</a:t>
            </a:r>
            <a:endParaRPr sz="2900">
              <a:latin typeface="Francois One"/>
              <a:ea typeface="Francois One"/>
              <a:cs typeface="Francois One"/>
              <a:sym typeface="Francois One"/>
            </a:endParaRPr>
          </a:p>
        </p:txBody>
      </p:sp>
      <p:sp>
        <p:nvSpPr>
          <p:cNvPr id="671" name="Google Shape;671;p70"/>
          <p:cNvSpPr txBox="1"/>
          <p:nvPr>
            <p:ph idx="1" type="body"/>
          </p:nvPr>
        </p:nvSpPr>
        <p:spPr>
          <a:xfrm>
            <a:off x="515400" y="192050"/>
            <a:ext cx="6448200" cy="559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b="1" lang="en" sz="2565">
                <a:solidFill>
                  <a:srgbClr val="371B47"/>
                </a:solidFill>
                <a:latin typeface="Francois One"/>
                <a:ea typeface="Francois One"/>
                <a:cs typeface="Francois One"/>
                <a:sym typeface="Francois One"/>
              </a:rPr>
              <a:t>Socializing the “why”</a:t>
            </a:r>
            <a:endParaRPr b="1" sz="2565">
              <a:solidFill>
                <a:srgbClr val="371B47"/>
              </a:solidFill>
              <a:latin typeface="Francois One"/>
              <a:ea typeface="Francois One"/>
              <a:cs typeface="Francois One"/>
              <a:sym typeface="Francois One"/>
            </a:endParaRPr>
          </a:p>
        </p:txBody>
      </p:sp>
      <p:sp>
        <p:nvSpPr>
          <p:cNvPr id="672" name="Google Shape;672;p70"/>
          <p:cNvSpPr txBox="1"/>
          <p:nvPr/>
        </p:nvSpPr>
        <p:spPr>
          <a:xfrm>
            <a:off x="4518650" y="1556350"/>
            <a:ext cx="33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DEDFE"/>
        </a:solidFill>
      </p:bgPr>
    </p:bg>
    <p:spTree>
      <p:nvGrpSpPr>
        <p:cNvPr id="676" name="Shape 676"/>
        <p:cNvGrpSpPr/>
        <p:nvPr/>
      </p:nvGrpSpPr>
      <p:grpSpPr>
        <a:xfrm>
          <a:off x="0" y="0"/>
          <a:ext cx="0" cy="0"/>
          <a:chOff x="0" y="0"/>
          <a:chExt cx="0" cy="0"/>
        </a:xfrm>
      </p:grpSpPr>
      <p:sp>
        <p:nvSpPr>
          <p:cNvPr id="677" name="Google Shape;677;p71"/>
          <p:cNvSpPr/>
          <p:nvPr/>
        </p:nvSpPr>
        <p:spPr>
          <a:xfrm>
            <a:off x="4327650" y="1051800"/>
            <a:ext cx="4608300" cy="3136500"/>
          </a:xfrm>
          <a:prstGeom prst="roundRect">
            <a:avLst>
              <a:gd fmla="val 16667" name="adj"/>
            </a:avLst>
          </a:prstGeom>
          <a:solidFill>
            <a:srgbClr val="37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1"/>
          <p:cNvSpPr txBox="1"/>
          <p:nvPr>
            <p:ph idx="1" type="body"/>
          </p:nvPr>
        </p:nvSpPr>
        <p:spPr>
          <a:xfrm>
            <a:off x="515400" y="192050"/>
            <a:ext cx="6448200" cy="559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b="1" lang="en" sz="2565">
                <a:solidFill>
                  <a:srgbClr val="371B47"/>
                </a:solidFill>
                <a:latin typeface="Francois One"/>
                <a:ea typeface="Francois One"/>
                <a:cs typeface="Francois One"/>
                <a:sym typeface="Francois One"/>
              </a:rPr>
              <a:t>Socializing the “why”</a:t>
            </a:r>
            <a:endParaRPr b="1" sz="2565">
              <a:solidFill>
                <a:srgbClr val="371B47"/>
              </a:solidFill>
              <a:latin typeface="Francois One"/>
              <a:ea typeface="Francois One"/>
              <a:cs typeface="Francois One"/>
              <a:sym typeface="Francois One"/>
            </a:endParaRPr>
          </a:p>
        </p:txBody>
      </p:sp>
      <p:sp>
        <p:nvSpPr>
          <p:cNvPr id="679" name="Google Shape;679;p71"/>
          <p:cNvSpPr txBox="1"/>
          <p:nvPr/>
        </p:nvSpPr>
        <p:spPr>
          <a:xfrm>
            <a:off x="265775" y="1051800"/>
            <a:ext cx="4240800" cy="3042300"/>
          </a:xfrm>
          <a:prstGeom prst="rect">
            <a:avLst/>
          </a:prstGeom>
          <a:noFill/>
          <a:ln>
            <a:noFill/>
          </a:ln>
        </p:spPr>
        <p:txBody>
          <a:bodyPr anchorCtr="0" anchor="t" bIns="91425" lIns="91425" spcFirstLastPara="1" rIns="91425" wrap="square" tIns="91425">
            <a:spAutoFit/>
          </a:bodyPr>
          <a:lstStyle/>
          <a:p>
            <a:pPr indent="-377825" lvl="0" marL="457200" rtl="0" algn="l">
              <a:lnSpc>
                <a:spcPct val="115000"/>
              </a:lnSpc>
              <a:spcBef>
                <a:spcPts val="0"/>
              </a:spcBef>
              <a:spcAft>
                <a:spcPts val="0"/>
              </a:spcAft>
              <a:buClr>
                <a:srgbClr val="371B47"/>
              </a:buClr>
              <a:buSzPts val="2350"/>
              <a:buFont typeface="Francois One"/>
              <a:buChar char="●"/>
            </a:pPr>
            <a:r>
              <a:rPr lang="en" sz="2350">
                <a:solidFill>
                  <a:srgbClr val="371B47"/>
                </a:solidFill>
                <a:latin typeface="Francois One"/>
                <a:ea typeface="Francois One"/>
                <a:cs typeface="Francois One"/>
                <a:sym typeface="Francois One"/>
              </a:rPr>
              <a:t>Pair programming</a:t>
            </a:r>
            <a:endParaRPr sz="2350">
              <a:solidFill>
                <a:srgbClr val="371B47"/>
              </a:solidFill>
              <a:latin typeface="Francois One"/>
              <a:ea typeface="Francois One"/>
              <a:cs typeface="Francois One"/>
              <a:sym typeface="Francois One"/>
            </a:endParaRPr>
          </a:p>
          <a:p>
            <a:pPr indent="-377825" lvl="0" marL="457200" rtl="0" algn="l">
              <a:lnSpc>
                <a:spcPct val="115000"/>
              </a:lnSpc>
              <a:spcBef>
                <a:spcPts val="0"/>
              </a:spcBef>
              <a:spcAft>
                <a:spcPts val="0"/>
              </a:spcAft>
              <a:buClr>
                <a:srgbClr val="371B47"/>
              </a:buClr>
              <a:buSzPts val="2350"/>
              <a:buFont typeface="Francois One"/>
              <a:buChar char="●"/>
            </a:pPr>
            <a:r>
              <a:rPr lang="en" sz="2350">
                <a:solidFill>
                  <a:srgbClr val="371B47"/>
                </a:solidFill>
                <a:latin typeface="Francois One"/>
                <a:ea typeface="Francois One"/>
                <a:cs typeface="Francois One"/>
                <a:sym typeface="Francois One"/>
              </a:rPr>
              <a:t>Tests</a:t>
            </a:r>
            <a:endParaRPr sz="2350">
              <a:solidFill>
                <a:srgbClr val="371B47"/>
              </a:solidFill>
              <a:latin typeface="Francois One"/>
              <a:ea typeface="Francois One"/>
              <a:cs typeface="Francois One"/>
              <a:sym typeface="Francois One"/>
            </a:endParaRPr>
          </a:p>
          <a:p>
            <a:pPr indent="-377825" lvl="0" marL="457200" rtl="0" algn="l">
              <a:lnSpc>
                <a:spcPct val="115000"/>
              </a:lnSpc>
              <a:spcBef>
                <a:spcPts val="0"/>
              </a:spcBef>
              <a:spcAft>
                <a:spcPts val="0"/>
              </a:spcAft>
              <a:buClr>
                <a:srgbClr val="371B47"/>
              </a:buClr>
              <a:buSzPts val="2350"/>
              <a:buFont typeface="Francois One"/>
              <a:buChar char="●"/>
            </a:pPr>
            <a:r>
              <a:rPr lang="en" sz="2350">
                <a:solidFill>
                  <a:srgbClr val="371B47"/>
                </a:solidFill>
                <a:latin typeface="Francois One"/>
                <a:ea typeface="Francois One"/>
                <a:cs typeface="Francois One"/>
                <a:sym typeface="Francois One"/>
              </a:rPr>
              <a:t>Demos</a:t>
            </a:r>
            <a:endParaRPr sz="2350">
              <a:solidFill>
                <a:srgbClr val="371B47"/>
              </a:solidFill>
              <a:latin typeface="Francois One"/>
              <a:ea typeface="Francois One"/>
              <a:cs typeface="Francois One"/>
              <a:sym typeface="Francois One"/>
            </a:endParaRPr>
          </a:p>
          <a:p>
            <a:pPr indent="-377825" lvl="0" marL="457200" rtl="0" algn="l">
              <a:lnSpc>
                <a:spcPct val="115000"/>
              </a:lnSpc>
              <a:spcBef>
                <a:spcPts val="0"/>
              </a:spcBef>
              <a:spcAft>
                <a:spcPts val="0"/>
              </a:spcAft>
              <a:buClr>
                <a:srgbClr val="371B47"/>
              </a:buClr>
              <a:buSzPts val="2350"/>
              <a:buFont typeface="Francois One"/>
              <a:buChar char="●"/>
            </a:pPr>
            <a:r>
              <a:rPr lang="en" sz="2350">
                <a:solidFill>
                  <a:srgbClr val="371B47"/>
                </a:solidFill>
                <a:latin typeface="Francois One"/>
                <a:ea typeface="Francois One"/>
                <a:cs typeface="Francois One"/>
                <a:sym typeface="Francois One"/>
              </a:rPr>
              <a:t>Architecture decision records</a:t>
            </a:r>
            <a:endParaRPr sz="2350">
              <a:solidFill>
                <a:srgbClr val="371B47"/>
              </a:solidFill>
              <a:latin typeface="Francois One"/>
              <a:ea typeface="Francois One"/>
              <a:cs typeface="Francois One"/>
              <a:sym typeface="Francois One"/>
            </a:endParaRPr>
          </a:p>
          <a:p>
            <a:pPr indent="-377825" lvl="0" marL="457200" rtl="0" algn="l">
              <a:lnSpc>
                <a:spcPct val="115000"/>
              </a:lnSpc>
              <a:spcBef>
                <a:spcPts val="0"/>
              </a:spcBef>
              <a:spcAft>
                <a:spcPts val="0"/>
              </a:spcAft>
              <a:buClr>
                <a:srgbClr val="371B47"/>
              </a:buClr>
              <a:buSzPts val="2350"/>
              <a:buFont typeface="Francois One"/>
              <a:buChar char="●"/>
            </a:pPr>
            <a:r>
              <a:rPr lang="en" sz="2350">
                <a:solidFill>
                  <a:srgbClr val="371B47"/>
                </a:solidFill>
                <a:latin typeface="Francois One"/>
                <a:ea typeface="Francois One"/>
                <a:cs typeface="Francois One"/>
                <a:sym typeface="Francois One"/>
              </a:rPr>
              <a:t>Commit messages that include the “why”</a:t>
            </a:r>
            <a:endParaRPr sz="2350">
              <a:solidFill>
                <a:srgbClr val="371B47"/>
              </a:solidFill>
              <a:latin typeface="Francois One"/>
              <a:ea typeface="Francois One"/>
              <a:cs typeface="Francois One"/>
              <a:sym typeface="Francois One"/>
            </a:endParaRPr>
          </a:p>
        </p:txBody>
      </p:sp>
      <p:sp>
        <p:nvSpPr>
          <p:cNvPr id="680" name="Google Shape;680;p71"/>
          <p:cNvSpPr txBox="1"/>
          <p:nvPr/>
        </p:nvSpPr>
        <p:spPr>
          <a:xfrm>
            <a:off x="4572000" y="1154650"/>
            <a:ext cx="41196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B7B7B7"/>
                </a:solidFill>
                <a:latin typeface="Consolas"/>
                <a:ea typeface="Consolas"/>
                <a:cs typeface="Consolas"/>
                <a:sym typeface="Consolas"/>
              </a:rPr>
              <a:t>Commit: 7d45fh569584406946f07958</a:t>
            </a:r>
            <a:endParaRPr sz="1600">
              <a:solidFill>
                <a:srgbClr val="B7B7B7"/>
              </a:solidFill>
              <a:latin typeface="Consolas"/>
              <a:ea typeface="Consolas"/>
              <a:cs typeface="Consolas"/>
              <a:sym typeface="Consolas"/>
            </a:endParaRPr>
          </a:p>
          <a:p>
            <a:pPr indent="0" lvl="0" marL="0" rtl="0" algn="l">
              <a:spcBef>
                <a:spcPts val="0"/>
              </a:spcBef>
              <a:spcAft>
                <a:spcPts val="0"/>
              </a:spcAft>
              <a:buNone/>
            </a:pPr>
            <a:r>
              <a:rPr lang="en" sz="1600">
                <a:solidFill>
                  <a:srgbClr val="B7B7B7"/>
                </a:solidFill>
                <a:latin typeface="Consolas"/>
                <a:ea typeface="Consolas"/>
                <a:cs typeface="Consolas"/>
                <a:sym typeface="Consolas"/>
              </a:rPr>
              <a:t>Author: Yuki &lt;yuki@spaceperson.net&gt;</a:t>
            </a:r>
            <a:endParaRPr sz="1600">
              <a:solidFill>
                <a:srgbClr val="B7B7B7"/>
              </a:solidFill>
              <a:latin typeface="Consolas"/>
              <a:ea typeface="Consolas"/>
              <a:cs typeface="Consolas"/>
              <a:sym typeface="Consolas"/>
            </a:endParaRPr>
          </a:p>
          <a:p>
            <a:pPr indent="0" lvl="0" marL="0" rtl="0" algn="l">
              <a:spcBef>
                <a:spcPts val="0"/>
              </a:spcBef>
              <a:spcAft>
                <a:spcPts val="0"/>
              </a:spcAft>
              <a:buNone/>
            </a:pPr>
            <a:r>
              <a:t/>
            </a:r>
            <a:endParaRPr sz="1600">
              <a:solidFill>
                <a:schemeClr val="lt1"/>
              </a:solidFill>
              <a:latin typeface="Consolas"/>
              <a:ea typeface="Consolas"/>
              <a:cs typeface="Consolas"/>
              <a:sym typeface="Consolas"/>
            </a:endParaRPr>
          </a:p>
          <a:p>
            <a:pPr indent="0" lvl="0" marL="0" rtl="0" algn="l">
              <a:spcBef>
                <a:spcPts val="0"/>
              </a:spcBef>
              <a:spcAft>
                <a:spcPts val="0"/>
              </a:spcAft>
              <a:buNone/>
            </a:pPr>
            <a:r>
              <a:rPr lang="en" sz="1600">
                <a:solidFill>
                  <a:schemeClr val="lt1"/>
                </a:solidFill>
                <a:latin typeface="Consolas"/>
                <a:ea typeface="Consolas"/>
                <a:cs typeface="Consolas"/>
                <a:sym typeface="Consolas"/>
              </a:rPr>
              <a:t>Set blasters to 11</a:t>
            </a:r>
            <a:endParaRPr sz="1600">
              <a:solidFill>
                <a:schemeClr val="lt1"/>
              </a:solidFill>
              <a:latin typeface="Consolas"/>
              <a:ea typeface="Consolas"/>
              <a:cs typeface="Consolas"/>
              <a:sym typeface="Consolas"/>
            </a:endParaRPr>
          </a:p>
          <a:p>
            <a:pPr indent="0" lvl="0" marL="0" rtl="0" algn="l">
              <a:spcBef>
                <a:spcPts val="0"/>
              </a:spcBef>
              <a:spcAft>
                <a:spcPts val="0"/>
              </a:spcAft>
              <a:buNone/>
            </a:pPr>
            <a:r>
              <a:t/>
            </a:r>
            <a:endParaRPr sz="1600">
              <a:solidFill>
                <a:schemeClr val="lt1"/>
              </a:solidFill>
              <a:latin typeface="Consolas"/>
              <a:ea typeface="Consolas"/>
              <a:cs typeface="Consolas"/>
              <a:sym typeface="Consolas"/>
            </a:endParaRPr>
          </a:p>
          <a:p>
            <a:pPr indent="0" lvl="0" marL="0" rtl="0" algn="l">
              <a:spcBef>
                <a:spcPts val="0"/>
              </a:spcBef>
              <a:spcAft>
                <a:spcPts val="0"/>
              </a:spcAft>
              <a:buNone/>
            </a:pPr>
            <a:r>
              <a:rPr lang="en" sz="1600">
                <a:solidFill>
                  <a:schemeClr val="lt1"/>
                </a:solidFill>
                <a:latin typeface="Consolas"/>
                <a:ea typeface="Consolas"/>
                <a:cs typeface="Consolas"/>
                <a:sym typeface="Consolas"/>
              </a:rPr>
              <a:t>P</a:t>
            </a:r>
            <a:r>
              <a:rPr lang="en" sz="1600">
                <a:solidFill>
                  <a:schemeClr val="lt1"/>
                </a:solidFill>
                <a:latin typeface="Consolas"/>
                <a:ea typeface="Consolas"/>
                <a:cs typeface="Consolas"/>
                <a:sym typeface="Consolas"/>
              </a:rPr>
              <a:t>reviously, w</a:t>
            </a:r>
            <a:r>
              <a:rPr lang="en" sz="1600">
                <a:solidFill>
                  <a:schemeClr val="lt1"/>
                </a:solidFill>
                <a:latin typeface="Consolas"/>
                <a:ea typeface="Consolas"/>
                <a:cs typeface="Consolas"/>
                <a:sym typeface="Consolas"/>
              </a:rPr>
              <a:t>e had blasters set to 10. This was causing intermittent failures for the Borgatron. </a:t>
            </a:r>
            <a:endParaRPr sz="1600">
              <a:solidFill>
                <a:schemeClr val="lt1"/>
              </a:solidFill>
              <a:latin typeface="Consolas"/>
              <a:ea typeface="Consolas"/>
              <a:cs typeface="Consolas"/>
              <a:sym typeface="Consolas"/>
            </a:endParaRPr>
          </a:p>
          <a:p>
            <a:pPr indent="0" lvl="0" marL="0" rtl="0" algn="l">
              <a:spcBef>
                <a:spcPts val="0"/>
              </a:spcBef>
              <a:spcAft>
                <a:spcPts val="0"/>
              </a:spcAft>
              <a:buNone/>
            </a:pPr>
            <a:r>
              <a:t/>
            </a:r>
            <a:endParaRPr sz="1600">
              <a:solidFill>
                <a:schemeClr val="lt1"/>
              </a:solidFill>
              <a:latin typeface="Consolas"/>
              <a:ea typeface="Consolas"/>
              <a:cs typeface="Consolas"/>
              <a:sym typeface="Consolas"/>
            </a:endParaRPr>
          </a:p>
          <a:p>
            <a:pPr indent="0" lvl="0" marL="0" rtl="0" algn="l">
              <a:spcBef>
                <a:spcPts val="0"/>
              </a:spcBef>
              <a:spcAft>
                <a:spcPts val="0"/>
              </a:spcAft>
              <a:buNone/>
            </a:pPr>
            <a:r>
              <a:rPr lang="en" sz="1600">
                <a:solidFill>
                  <a:schemeClr val="lt1"/>
                </a:solidFill>
                <a:latin typeface="Consolas"/>
                <a:ea typeface="Consolas"/>
                <a:cs typeface="Consolas"/>
                <a:sym typeface="Consolas"/>
              </a:rPr>
              <a:t>Borgatron v2 needs blasters &gt; 10 to fully engage.</a:t>
            </a:r>
            <a:endParaRPr sz="1600">
              <a:solidFill>
                <a:schemeClr val="lt1"/>
              </a:solidFill>
              <a:latin typeface="Consolas"/>
              <a:ea typeface="Consolas"/>
              <a:cs typeface="Consolas"/>
              <a:sym typeface="Consolas"/>
            </a:endParaRPr>
          </a:p>
          <a:p>
            <a:pPr indent="0" lvl="0" marL="0" rtl="0" algn="l">
              <a:spcBef>
                <a:spcPts val="0"/>
              </a:spcBef>
              <a:spcAft>
                <a:spcPts val="0"/>
              </a:spcAft>
              <a:buNone/>
            </a:pPr>
            <a:r>
              <a:t/>
            </a:r>
            <a:endParaRPr sz="1600">
              <a:solidFill>
                <a:schemeClr val="lt1"/>
              </a:solidFill>
              <a:latin typeface="Consolas"/>
              <a:ea typeface="Consolas"/>
              <a:cs typeface="Consolas"/>
              <a:sym typeface="Consolas"/>
            </a:endParaRPr>
          </a:p>
          <a:p>
            <a:pPr indent="0" lvl="0" marL="0" rtl="0" algn="l">
              <a:spcBef>
                <a:spcPts val="0"/>
              </a:spcBef>
              <a:spcAft>
                <a:spcPts val="0"/>
              </a:spcAft>
              <a:buNone/>
            </a:pPr>
            <a:r>
              <a:t/>
            </a:r>
            <a:endParaRPr sz="1600">
              <a:solidFill>
                <a:schemeClr val="lt1"/>
              </a:solidFill>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EFFF"/>
        </a:solidFill>
      </p:bgPr>
    </p:bg>
    <p:spTree>
      <p:nvGrpSpPr>
        <p:cNvPr id="107" name="Shape 107"/>
        <p:cNvGrpSpPr/>
        <p:nvPr/>
      </p:nvGrpSpPr>
      <p:grpSpPr>
        <a:xfrm>
          <a:off x="0" y="0"/>
          <a:ext cx="0" cy="0"/>
          <a:chOff x="0" y="0"/>
          <a:chExt cx="0" cy="0"/>
        </a:xfrm>
      </p:grpSpPr>
      <p:pic>
        <p:nvPicPr>
          <p:cNvPr id="108" name="Google Shape;108;p18"/>
          <p:cNvPicPr preferRelativeResize="0"/>
          <p:nvPr/>
        </p:nvPicPr>
        <p:blipFill>
          <a:blip r:embed="rId3">
            <a:alphaModFix/>
          </a:blip>
          <a:stretch>
            <a:fillRect/>
          </a:stretch>
        </p:blipFill>
        <p:spPr>
          <a:xfrm>
            <a:off x="152400" y="1052350"/>
            <a:ext cx="3984727" cy="3984727"/>
          </a:xfrm>
          <a:prstGeom prst="rect">
            <a:avLst/>
          </a:prstGeom>
          <a:noFill/>
          <a:ln>
            <a:noFill/>
          </a:ln>
        </p:spPr>
      </p:pic>
      <p:pic>
        <p:nvPicPr>
          <p:cNvPr id="109" name="Google Shape;109;p18"/>
          <p:cNvPicPr preferRelativeResize="0"/>
          <p:nvPr/>
        </p:nvPicPr>
        <p:blipFill>
          <a:blip r:embed="rId4">
            <a:alphaModFix/>
          </a:blip>
          <a:stretch>
            <a:fillRect/>
          </a:stretch>
        </p:blipFill>
        <p:spPr>
          <a:xfrm rot="-2364137">
            <a:off x="5399775" y="212700"/>
            <a:ext cx="2402813" cy="4838703"/>
          </a:xfrm>
          <a:prstGeom prst="rect">
            <a:avLst/>
          </a:prstGeom>
          <a:noFill/>
          <a:ln>
            <a:noFill/>
          </a:ln>
        </p:spPr>
      </p:pic>
      <p:sp>
        <p:nvSpPr>
          <p:cNvPr id="110" name="Google Shape;110;p18"/>
          <p:cNvSpPr txBox="1"/>
          <p:nvPr/>
        </p:nvSpPr>
        <p:spPr>
          <a:xfrm>
            <a:off x="2186150" y="1157450"/>
            <a:ext cx="6810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Francois One"/>
                <a:ea typeface="Francois One"/>
                <a:cs typeface="Francois One"/>
                <a:sym typeface="Francois One"/>
              </a:rPr>
              <a:t>Yuki</a:t>
            </a:r>
            <a:endParaRPr sz="2500">
              <a:latin typeface="Francois One"/>
              <a:ea typeface="Francois One"/>
              <a:cs typeface="Francois One"/>
              <a:sym typeface="Francois One"/>
            </a:endParaRPr>
          </a:p>
        </p:txBody>
      </p:sp>
      <p:sp>
        <p:nvSpPr>
          <p:cNvPr id="111" name="Google Shape;111;p18"/>
          <p:cNvSpPr txBox="1"/>
          <p:nvPr/>
        </p:nvSpPr>
        <p:spPr>
          <a:xfrm>
            <a:off x="4385425" y="2347350"/>
            <a:ext cx="1089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Francois One"/>
                <a:ea typeface="Francois One"/>
                <a:cs typeface="Francois One"/>
                <a:sym typeface="Francois One"/>
              </a:rPr>
              <a:t>Legacy</a:t>
            </a:r>
            <a:endParaRPr sz="2500">
              <a:latin typeface="Francois One"/>
              <a:ea typeface="Francois One"/>
              <a:cs typeface="Francois One"/>
              <a:sym typeface="Francois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p:tgtEl>
                                          <p:spTgt spid="10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400"/>
                                        <p:tgtEl>
                                          <p:spTgt spid="110"/>
                                        </p:tgtEl>
                                        <p:attrNameLst>
                                          <p:attrName>ppt_w</p:attrName>
                                        </p:attrNameLst>
                                      </p:cBhvr>
                                      <p:tavLst>
                                        <p:tav fmla="" tm="0">
                                          <p:val>
                                            <p:strVal val="0"/>
                                          </p:val>
                                        </p:tav>
                                        <p:tav fmla="" tm="100000">
                                          <p:val>
                                            <p:strVal val="#ppt_w"/>
                                          </p:val>
                                        </p:tav>
                                      </p:tavLst>
                                    </p:anim>
                                    <p:anim calcmode="lin" valueType="num">
                                      <p:cBhvr additive="base">
                                        <p:cTn dur="400"/>
                                        <p:tgtEl>
                                          <p:spTgt spid="11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p:tgtEl>
                                          <p:spTgt spid="10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400"/>
                                        <p:tgtEl>
                                          <p:spTgt spid="111"/>
                                        </p:tgtEl>
                                        <p:attrNameLst>
                                          <p:attrName>ppt_w</p:attrName>
                                        </p:attrNameLst>
                                      </p:cBhvr>
                                      <p:tavLst>
                                        <p:tav fmla="" tm="0">
                                          <p:val>
                                            <p:strVal val="0"/>
                                          </p:val>
                                        </p:tav>
                                        <p:tav fmla="" tm="100000">
                                          <p:val>
                                            <p:strVal val="#ppt_w"/>
                                          </p:val>
                                        </p:tav>
                                      </p:tavLst>
                                    </p:anim>
                                    <p:anim calcmode="lin" valueType="num">
                                      <p:cBhvr additive="base">
                                        <p:cTn dur="400"/>
                                        <p:tgtEl>
                                          <p:spTgt spid="11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C0FE"/>
        </a:solidFill>
      </p:bgPr>
    </p:bg>
    <p:spTree>
      <p:nvGrpSpPr>
        <p:cNvPr id="684" name="Shape 684"/>
        <p:cNvGrpSpPr/>
        <p:nvPr/>
      </p:nvGrpSpPr>
      <p:grpSpPr>
        <a:xfrm>
          <a:off x="0" y="0"/>
          <a:ext cx="0" cy="0"/>
          <a:chOff x="0" y="0"/>
          <a:chExt cx="0" cy="0"/>
        </a:xfrm>
      </p:grpSpPr>
      <p:pic>
        <p:nvPicPr>
          <p:cNvPr id="685" name="Google Shape;685;p72"/>
          <p:cNvPicPr preferRelativeResize="0"/>
          <p:nvPr/>
        </p:nvPicPr>
        <p:blipFill>
          <a:blip r:embed="rId3">
            <a:alphaModFix/>
          </a:blip>
          <a:stretch>
            <a:fillRect/>
          </a:stretch>
        </p:blipFill>
        <p:spPr>
          <a:xfrm flipH="1">
            <a:off x="100278" y="724600"/>
            <a:ext cx="3885972" cy="3885972"/>
          </a:xfrm>
          <a:prstGeom prst="rect">
            <a:avLst/>
          </a:prstGeom>
          <a:noFill/>
          <a:ln>
            <a:noFill/>
          </a:ln>
        </p:spPr>
      </p:pic>
      <p:sp>
        <p:nvSpPr>
          <p:cNvPr id="686" name="Google Shape;686;p72"/>
          <p:cNvSpPr txBox="1"/>
          <p:nvPr>
            <p:ph idx="1" type="body"/>
          </p:nvPr>
        </p:nvSpPr>
        <p:spPr>
          <a:xfrm>
            <a:off x="515400" y="192050"/>
            <a:ext cx="6448200" cy="559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b="1" lang="en" sz="2565">
                <a:solidFill>
                  <a:srgbClr val="371B47"/>
                </a:solidFill>
                <a:latin typeface="Francois One"/>
                <a:ea typeface="Francois One"/>
                <a:cs typeface="Francois One"/>
                <a:sym typeface="Francois One"/>
              </a:rPr>
              <a:t>Socializing the “why”</a:t>
            </a:r>
            <a:endParaRPr b="1" sz="2565">
              <a:solidFill>
                <a:srgbClr val="371B47"/>
              </a:solidFill>
              <a:latin typeface="Francois One"/>
              <a:ea typeface="Francois One"/>
              <a:cs typeface="Francois One"/>
              <a:sym typeface="Francois One"/>
            </a:endParaRPr>
          </a:p>
        </p:txBody>
      </p:sp>
      <p:sp>
        <p:nvSpPr>
          <p:cNvPr id="687" name="Google Shape;687;p72"/>
          <p:cNvSpPr txBox="1"/>
          <p:nvPr/>
        </p:nvSpPr>
        <p:spPr>
          <a:xfrm>
            <a:off x="3617025" y="1329000"/>
            <a:ext cx="4765800" cy="212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250">
              <a:solidFill>
                <a:srgbClr val="371B47"/>
              </a:solidFill>
              <a:latin typeface="Francois One"/>
              <a:ea typeface="Francois One"/>
              <a:cs typeface="Francois One"/>
              <a:sym typeface="Francois One"/>
            </a:endParaRPr>
          </a:p>
          <a:p>
            <a:pPr indent="-371475" lvl="0" marL="457200" rtl="0" algn="l">
              <a:lnSpc>
                <a:spcPct val="115000"/>
              </a:lnSpc>
              <a:spcBef>
                <a:spcPts val="0"/>
              </a:spcBef>
              <a:spcAft>
                <a:spcPts val="0"/>
              </a:spcAft>
              <a:buClr>
                <a:srgbClr val="371B47"/>
              </a:buClr>
              <a:buSzPts val="2250"/>
              <a:buFont typeface="Francois One"/>
              <a:buChar char="●"/>
            </a:pPr>
            <a:r>
              <a:rPr lang="en" sz="2250">
                <a:solidFill>
                  <a:srgbClr val="371B47"/>
                </a:solidFill>
                <a:latin typeface="Francois One"/>
                <a:ea typeface="Francois One"/>
                <a:cs typeface="Francois One"/>
                <a:sym typeface="Francois One"/>
              </a:rPr>
              <a:t>Why is this important to share?</a:t>
            </a:r>
            <a:endParaRPr sz="2250">
              <a:solidFill>
                <a:srgbClr val="371B47"/>
              </a:solidFill>
              <a:latin typeface="Francois One"/>
              <a:ea typeface="Francois One"/>
              <a:cs typeface="Francois One"/>
              <a:sym typeface="Francois One"/>
            </a:endParaRPr>
          </a:p>
          <a:p>
            <a:pPr indent="-371475" lvl="0" marL="457200" rtl="0" algn="l">
              <a:lnSpc>
                <a:spcPct val="115000"/>
              </a:lnSpc>
              <a:spcBef>
                <a:spcPts val="0"/>
              </a:spcBef>
              <a:spcAft>
                <a:spcPts val="0"/>
              </a:spcAft>
              <a:buClr>
                <a:srgbClr val="371B47"/>
              </a:buClr>
              <a:buSzPts val="2250"/>
              <a:buFont typeface="Francois One"/>
              <a:buChar char="●"/>
            </a:pPr>
            <a:r>
              <a:rPr lang="en" sz="2250">
                <a:solidFill>
                  <a:srgbClr val="371B47"/>
                </a:solidFill>
                <a:latin typeface="Francois One"/>
                <a:ea typeface="Francois One"/>
                <a:cs typeface="Francois One"/>
                <a:sym typeface="Francois One"/>
              </a:rPr>
              <a:t>When is it needed?</a:t>
            </a:r>
            <a:endParaRPr sz="2250">
              <a:solidFill>
                <a:srgbClr val="371B47"/>
              </a:solidFill>
              <a:latin typeface="Francois One"/>
              <a:ea typeface="Francois One"/>
              <a:cs typeface="Francois One"/>
              <a:sym typeface="Francois One"/>
            </a:endParaRPr>
          </a:p>
          <a:p>
            <a:pPr indent="-371475" lvl="0" marL="457200" rtl="0" algn="l">
              <a:lnSpc>
                <a:spcPct val="115000"/>
              </a:lnSpc>
              <a:spcBef>
                <a:spcPts val="0"/>
              </a:spcBef>
              <a:spcAft>
                <a:spcPts val="0"/>
              </a:spcAft>
              <a:buClr>
                <a:srgbClr val="371B47"/>
              </a:buClr>
              <a:buSzPts val="2250"/>
              <a:buFont typeface="Francois One"/>
              <a:buChar char="●"/>
            </a:pPr>
            <a:r>
              <a:rPr lang="en" sz="2250">
                <a:solidFill>
                  <a:srgbClr val="371B47"/>
                </a:solidFill>
                <a:latin typeface="Francois One"/>
                <a:ea typeface="Francois One"/>
                <a:cs typeface="Francois One"/>
                <a:sym typeface="Francois One"/>
              </a:rPr>
              <a:t>How often will it change?</a:t>
            </a:r>
            <a:endParaRPr sz="2250">
              <a:solidFill>
                <a:srgbClr val="371B47"/>
              </a:solidFill>
              <a:latin typeface="Francois One"/>
              <a:ea typeface="Francois One"/>
              <a:cs typeface="Francois One"/>
              <a:sym typeface="Francois One"/>
            </a:endParaRPr>
          </a:p>
          <a:p>
            <a:pPr indent="-371475" lvl="0" marL="457200" rtl="0" algn="l">
              <a:lnSpc>
                <a:spcPct val="115000"/>
              </a:lnSpc>
              <a:spcBef>
                <a:spcPts val="0"/>
              </a:spcBef>
              <a:spcAft>
                <a:spcPts val="0"/>
              </a:spcAft>
              <a:buClr>
                <a:srgbClr val="371B47"/>
              </a:buClr>
              <a:buSzPts val="2250"/>
              <a:buFont typeface="Francois One"/>
              <a:buChar char="●"/>
            </a:pPr>
            <a:r>
              <a:rPr lang="en" sz="2250">
                <a:solidFill>
                  <a:srgbClr val="371B47"/>
                </a:solidFill>
                <a:latin typeface="Francois One"/>
                <a:ea typeface="Francois One"/>
                <a:cs typeface="Francois One"/>
                <a:sym typeface="Francois One"/>
              </a:rPr>
              <a:t>How will we know to update it? </a:t>
            </a:r>
            <a:endParaRPr sz="2250">
              <a:solidFill>
                <a:srgbClr val="371B47"/>
              </a:solidFill>
              <a:latin typeface="Francois One"/>
              <a:ea typeface="Francois One"/>
              <a:cs typeface="Francois One"/>
              <a:sym typeface="Francois One"/>
            </a:endParaRPr>
          </a:p>
        </p:txBody>
      </p:sp>
      <p:sp>
        <p:nvSpPr>
          <p:cNvPr id="688" name="Google Shape;688;p72"/>
          <p:cNvSpPr/>
          <p:nvPr/>
        </p:nvSpPr>
        <p:spPr>
          <a:xfrm>
            <a:off x="1029850" y="1660500"/>
            <a:ext cx="196800" cy="2025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2"/>
          <p:cNvSpPr txBox="1"/>
          <p:nvPr/>
        </p:nvSpPr>
        <p:spPr>
          <a:xfrm>
            <a:off x="983075" y="1478875"/>
            <a:ext cx="434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Francois One"/>
                <a:ea typeface="Francois One"/>
                <a:cs typeface="Francois One"/>
                <a:sym typeface="Francois One"/>
              </a:rPr>
              <a:t>y</a:t>
            </a:r>
            <a:endParaRPr sz="2900">
              <a:latin typeface="Francois One"/>
              <a:ea typeface="Francois One"/>
              <a:cs typeface="Francois One"/>
              <a:sym typeface="Francois On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C0FE"/>
        </a:solidFill>
      </p:bgPr>
    </p:bg>
    <p:spTree>
      <p:nvGrpSpPr>
        <p:cNvPr id="693" name="Shape 693"/>
        <p:cNvGrpSpPr/>
        <p:nvPr/>
      </p:nvGrpSpPr>
      <p:grpSpPr>
        <a:xfrm>
          <a:off x="0" y="0"/>
          <a:ext cx="0" cy="0"/>
          <a:chOff x="0" y="0"/>
          <a:chExt cx="0" cy="0"/>
        </a:xfrm>
      </p:grpSpPr>
      <p:pic>
        <p:nvPicPr>
          <p:cNvPr id="694" name="Google Shape;694;p73"/>
          <p:cNvPicPr preferRelativeResize="0"/>
          <p:nvPr/>
        </p:nvPicPr>
        <p:blipFill>
          <a:blip r:embed="rId3">
            <a:alphaModFix/>
          </a:blip>
          <a:stretch>
            <a:fillRect/>
          </a:stretch>
        </p:blipFill>
        <p:spPr>
          <a:xfrm flipH="1">
            <a:off x="100278" y="724600"/>
            <a:ext cx="3885972" cy="3885972"/>
          </a:xfrm>
          <a:prstGeom prst="rect">
            <a:avLst/>
          </a:prstGeom>
          <a:noFill/>
          <a:ln>
            <a:noFill/>
          </a:ln>
        </p:spPr>
      </p:pic>
      <p:sp>
        <p:nvSpPr>
          <p:cNvPr id="695" name="Google Shape;695;p73"/>
          <p:cNvSpPr txBox="1"/>
          <p:nvPr>
            <p:ph idx="1" type="body"/>
          </p:nvPr>
        </p:nvSpPr>
        <p:spPr>
          <a:xfrm>
            <a:off x="515400" y="192050"/>
            <a:ext cx="6448200" cy="559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1018"/>
              <a:buNone/>
            </a:pPr>
            <a:r>
              <a:rPr b="1" lang="en" sz="2565">
                <a:solidFill>
                  <a:srgbClr val="371B47"/>
                </a:solidFill>
                <a:latin typeface="Francois One"/>
                <a:ea typeface="Francois One"/>
                <a:cs typeface="Francois One"/>
                <a:sym typeface="Francois One"/>
              </a:rPr>
              <a:t>Socializing the “why”</a:t>
            </a:r>
            <a:endParaRPr b="1" sz="2565">
              <a:solidFill>
                <a:srgbClr val="371B47"/>
              </a:solidFill>
              <a:latin typeface="Francois One"/>
              <a:ea typeface="Francois One"/>
              <a:cs typeface="Francois One"/>
              <a:sym typeface="Francois One"/>
            </a:endParaRPr>
          </a:p>
        </p:txBody>
      </p:sp>
      <p:sp>
        <p:nvSpPr>
          <p:cNvPr id="696" name="Google Shape;696;p73"/>
          <p:cNvSpPr txBox="1"/>
          <p:nvPr/>
        </p:nvSpPr>
        <p:spPr>
          <a:xfrm>
            <a:off x="3617025" y="1329000"/>
            <a:ext cx="4765800" cy="212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250">
              <a:solidFill>
                <a:srgbClr val="371B47"/>
              </a:solidFill>
              <a:latin typeface="Francois One"/>
              <a:ea typeface="Francois One"/>
              <a:cs typeface="Francois One"/>
              <a:sym typeface="Francois One"/>
            </a:endParaRPr>
          </a:p>
          <a:p>
            <a:pPr indent="-371475" lvl="0" marL="457200" rtl="0" algn="l">
              <a:lnSpc>
                <a:spcPct val="115000"/>
              </a:lnSpc>
              <a:spcBef>
                <a:spcPts val="0"/>
              </a:spcBef>
              <a:spcAft>
                <a:spcPts val="0"/>
              </a:spcAft>
              <a:buClr>
                <a:srgbClr val="371B47"/>
              </a:buClr>
              <a:buSzPts val="2250"/>
              <a:buFont typeface="Francois One"/>
              <a:buChar char="●"/>
            </a:pPr>
            <a:r>
              <a:rPr lang="en" sz="2250">
                <a:solidFill>
                  <a:srgbClr val="371B47"/>
                </a:solidFill>
                <a:latin typeface="Francois One"/>
                <a:ea typeface="Francois One"/>
                <a:cs typeface="Francois One"/>
                <a:sym typeface="Francois One"/>
              </a:rPr>
              <a:t>Why is this important to share?</a:t>
            </a:r>
            <a:endParaRPr sz="2250">
              <a:solidFill>
                <a:srgbClr val="371B47"/>
              </a:solidFill>
              <a:latin typeface="Francois One"/>
              <a:ea typeface="Francois One"/>
              <a:cs typeface="Francois One"/>
              <a:sym typeface="Francois One"/>
            </a:endParaRPr>
          </a:p>
          <a:p>
            <a:pPr indent="-371475" lvl="0" marL="457200" rtl="0" algn="l">
              <a:lnSpc>
                <a:spcPct val="115000"/>
              </a:lnSpc>
              <a:spcBef>
                <a:spcPts val="0"/>
              </a:spcBef>
              <a:spcAft>
                <a:spcPts val="0"/>
              </a:spcAft>
              <a:buClr>
                <a:srgbClr val="371B47"/>
              </a:buClr>
              <a:buSzPts val="2250"/>
              <a:buFont typeface="Francois One"/>
              <a:buChar char="●"/>
            </a:pPr>
            <a:r>
              <a:rPr lang="en" sz="2250">
                <a:solidFill>
                  <a:srgbClr val="371B47"/>
                </a:solidFill>
                <a:latin typeface="Francois One"/>
                <a:ea typeface="Francois One"/>
                <a:cs typeface="Francois One"/>
                <a:sym typeface="Francois One"/>
              </a:rPr>
              <a:t>When is it needed?</a:t>
            </a:r>
            <a:endParaRPr sz="2250">
              <a:solidFill>
                <a:srgbClr val="371B47"/>
              </a:solidFill>
              <a:latin typeface="Francois One"/>
              <a:ea typeface="Francois One"/>
              <a:cs typeface="Francois One"/>
              <a:sym typeface="Francois One"/>
            </a:endParaRPr>
          </a:p>
          <a:p>
            <a:pPr indent="-371475" lvl="0" marL="457200" rtl="0" algn="l">
              <a:lnSpc>
                <a:spcPct val="115000"/>
              </a:lnSpc>
              <a:spcBef>
                <a:spcPts val="0"/>
              </a:spcBef>
              <a:spcAft>
                <a:spcPts val="0"/>
              </a:spcAft>
              <a:buClr>
                <a:srgbClr val="371B47"/>
              </a:buClr>
              <a:buSzPts val="2250"/>
              <a:buFont typeface="Francois One"/>
              <a:buChar char="●"/>
            </a:pPr>
            <a:r>
              <a:rPr lang="en" sz="2250">
                <a:solidFill>
                  <a:srgbClr val="371B47"/>
                </a:solidFill>
                <a:latin typeface="Francois One"/>
                <a:ea typeface="Francois One"/>
                <a:cs typeface="Francois One"/>
                <a:sym typeface="Francois One"/>
              </a:rPr>
              <a:t>How often will it change?</a:t>
            </a:r>
            <a:endParaRPr sz="2250">
              <a:solidFill>
                <a:srgbClr val="371B47"/>
              </a:solidFill>
              <a:latin typeface="Francois One"/>
              <a:ea typeface="Francois One"/>
              <a:cs typeface="Francois One"/>
              <a:sym typeface="Francois One"/>
            </a:endParaRPr>
          </a:p>
          <a:p>
            <a:pPr indent="-371475" lvl="0" marL="457200" rtl="0" algn="l">
              <a:lnSpc>
                <a:spcPct val="115000"/>
              </a:lnSpc>
              <a:spcBef>
                <a:spcPts val="0"/>
              </a:spcBef>
              <a:spcAft>
                <a:spcPts val="0"/>
              </a:spcAft>
              <a:buClr>
                <a:srgbClr val="371B47"/>
              </a:buClr>
              <a:buSzPts val="2250"/>
              <a:buFont typeface="Francois One"/>
              <a:buChar char="●"/>
            </a:pPr>
            <a:r>
              <a:rPr lang="en" sz="2250">
                <a:solidFill>
                  <a:srgbClr val="371B47"/>
                </a:solidFill>
                <a:latin typeface="Francois One"/>
                <a:ea typeface="Francois One"/>
                <a:cs typeface="Francois One"/>
                <a:sym typeface="Francois One"/>
              </a:rPr>
              <a:t>How will we know to update it? </a:t>
            </a:r>
            <a:endParaRPr sz="2250">
              <a:solidFill>
                <a:srgbClr val="371B47"/>
              </a:solidFill>
              <a:latin typeface="Francois One"/>
              <a:ea typeface="Francois One"/>
              <a:cs typeface="Francois One"/>
              <a:sym typeface="Francois One"/>
            </a:endParaRPr>
          </a:p>
        </p:txBody>
      </p:sp>
      <p:sp>
        <p:nvSpPr>
          <p:cNvPr id="697" name="Google Shape;697;p73"/>
          <p:cNvSpPr/>
          <p:nvPr/>
        </p:nvSpPr>
        <p:spPr>
          <a:xfrm>
            <a:off x="1029850" y="1660500"/>
            <a:ext cx="196800" cy="2025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3"/>
          <p:cNvSpPr txBox="1"/>
          <p:nvPr/>
        </p:nvSpPr>
        <p:spPr>
          <a:xfrm>
            <a:off x="983075" y="1478875"/>
            <a:ext cx="434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Francois One"/>
                <a:ea typeface="Francois One"/>
                <a:cs typeface="Francois One"/>
                <a:sym typeface="Francois One"/>
              </a:rPr>
              <a:t>y</a:t>
            </a:r>
            <a:endParaRPr sz="2900">
              <a:latin typeface="Francois One"/>
              <a:ea typeface="Francois One"/>
              <a:cs typeface="Francois One"/>
              <a:sym typeface="Francois On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A6FE"/>
        </a:solidFill>
      </p:bgPr>
    </p:bg>
    <p:spTree>
      <p:nvGrpSpPr>
        <p:cNvPr id="702" name="Shape 702"/>
        <p:cNvGrpSpPr/>
        <p:nvPr/>
      </p:nvGrpSpPr>
      <p:grpSpPr>
        <a:xfrm>
          <a:off x="0" y="0"/>
          <a:ext cx="0" cy="0"/>
          <a:chOff x="0" y="0"/>
          <a:chExt cx="0" cy="0"/>
        </a:xfrm>
      </p:grpSpPr>
      <p:pic>
        <p:nvPicPr>
          <p:cNvPr id="703" name="Google Shape;703;p74"/>
          <p:cNvPicPr preferRelativeResize="0"/>
          <p:nvPr/>
        </p:nvPicPr>
        <p:blipFill>
          <a:blip r:embed="rId3">
            <a:alphaModFix/>
          </a:blip>
          <a:stretch>
            <a:fillRect/>
          </a:stretch>
        </p:blipFill>
        <p:spPr>
          <a:xfrm>
            <a:off x="2000250" y="0"/>
            <a:ext cx="5143501" cy="51435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C0FE"/>
        </a:solidFill>
      </p:bgPr>
    </p:bg>
    <p:spTree>
      <p:nvGrpSpPr>
        <p:cNvPr id="707" name="Shape 707"/>
        <p:cNvGrpSpPr/>
        <p:nvPr/>
      </p:nvGrpSpPr>
      <p:grpSpPr>
        <a:xfrm>
          <a:off x="0" y="0"/>
          <a:ext cx="0" cy="0"/>
          <a:chOff x="0" y="0"/>
          <a:chExt cx="0" cy="0"/>
        </a:xfrm>
      </p:grpSpPr>
      <p:sp>
        <p:nvSpPr>
          <p:cNvPr id="708" name="Google Shape;708;p75"/>
          <p:cNvSpPr txBox="1"/>
          <p:nvPr>
            <p:ph idx="1" type="body"/>
          </p:nvPr>
        </p:nvSpPr>
        <p:spPr>
          <a:xfrm>
            <a:off x="5534400" y="2289750"/>
            <a:ext cx="2337300" cy="564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1018"/>
              <a:buNone/>
            </a:pPr>
            <a:r>
              <a:rPr lang="en" sz="3365">
                <a:solidFill>
                  <a:schemeClr val="lt1"/>
                </a:solidFill>
                <a:latin typeface="Francois One"/>
                <a:ea typeface="Francois One"/>
                <a:cs typeface="Francois One"/>
                <a:sym typeface="Francois One"/>
              </a:rPr>
              <a:t>WORKING AS A TEAM</a:t>
            </a:r>
            <a:endParaRPr sz="3365">
              <a:solidFill>
                <a:schemeClr val="lt1"/>
              </a:solidFill>
              <a:latin typeface="Francois One"/>
              <a:ea typeface="Francois One"/>
              <a:cs typeface="Francois One"/>
              <a:sym typeface="Francois One"/>
            </a:endParaRPr>
          </a:p>
        </p:txBody>
      </p:sp>
      <p:pic>
        <p:nvPicPr>
          <p:cNvPr id="709" name="Google Shape;709;p75"/>
          <p:cNvPicPr preferRelativeResize="0"/>
          <p:nvPr/>
        </p:nvPicPr>
        <p:blipFill>
          <a:blip r:embed="rId3">
            <a:alphaModFix/>
          </a:blip>
          <a:stretch>
            <a:fillRect/>
          </a:stretch>
        </p:blipFill>
        <p:spPr>
          <a:xfrm>
            <a:off x="193150" y="152400"/>
            <a:ext cx="4838702" cy="4838702"/>
          </a:xfrm>
          <a:prstGeom prst="rect">
            <a:avLst/>
          </a:prstGeom>
          <a:noFill/>
          <a:ln>
            <a:noFill/>
          </a:ln>
        </p:spPr>
      </p:pic>
      <p:sp>
        <p:nvSpPr>
          <p:cNvPr id="710" name="Google Shape;710;p75"/>
          <p:cNvSpPr txBox="1"/>
          <p:nvPr>
            <p:ph idx="1" type="body"/>
          </p:nvPr>
        </p:nvSpPr>
        <p:spPr>
          <a:xfrm>
            <a:off x="5876550" y="1503100"/>
            <a:ext cx="2265300" cy="56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18"/>
              <a:buNone/>
            </a:pPr>
            <a:r>
              <a:rPr b="1" lang="en" sz="2265">
                <a:solidFill>
                  <a:srgbClr val="21102D"/>
                </a:solidFill>
                <a:latin typeface="Francois One"/>
                <a:ea typeface="Francois One"/>
                <a:cs typeface="Francois One"/>
                <a:sym typeface="Francois One"/>
              </a:rPr>
              <a:t>CHAPTER 7</a:t>
            </a:r>
            <a:endParaRPr b="1" sz="2265">
              <a:solidFill>
                <a:srgbClr val="21102D"/>
              </a:solidFill>
              <a:latin typeface="Francois One"/>
              <a:ea typeface="Francois One"/>
              <a:cs typeface="Francois One"/>
              <a:sym typeface="Francois One"/>
            </a:endParaRPr>
          </a:p>
          <a:p>
            <a:pPr indent="0" lvl="0" marL="0" rtl="0" algn="l">
              <a:spcBef>
                <a:spcPts val="0"/>
              </a:spcBef>
              <a:spcAft>
                <a:spcPts val="1200"/>
              </a:spcAft>
              <a:buSzPts val="1018"/>
              <a:buNone/>
            </a:pPr>
            <a:r>
              <a:t/>
            </a:r>
            <a:endParaRPr b="1" sz="2265">
              <a:solidFill>
                <a:srgbClr val="FEE384"/>
              </a:solidFill>
              <a:latin typeface="Francois One"/>
              <a:ea typeface="Francois One"/>
              <a:cs typeface="Francois One"/>
              <a:sym typeface="Francois One"/>
            </a:endParaRPr>
          </a:p>
        </p:txBody>
      </p:sp>
      <p:sp>
        <p:nvSpPr>
          <p:cNvPr id="711" name="Google Shape;711;p75"/>
          <p:cNvSpPr/>
          <p:nvPr/>
        </p:nvSpPr>
        <p:spPr>
          <a:xfrm flipH="1" rot="10800000">
            <a:off x="453425" y="4877675"/>
            <a:ext cx="1093500" cy="390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5"/>
          <p:cNvSpPr/>
          <p:nvPr/>
        </p:nvSpPr>
        <p:spPr>
          <a:xfrm flipH="1" rot="10800000">
            <a:off x="1596425" y="4877675"/>
            <a:ext cx="1093500" cy="3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75"/>
          <p:cNvSpPr/>
          <p:nvPr/>
        </p:nvSpPr>
        <p:spPr>
          <a:xfrm flipH="1" rot="10800000">
            <a:off x="2815625" y="4877675"/>
            <a:ext cx="1093500" cy="3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5"/>
          <p:cNvSpPr/>
          <p:nvPr/>
        </p:nvSpPr>
        <p:spPr>
          <a:xfrm flipH="1" rot="10800000">
            <a:off x="4034825" y="4877675"/>
            <a:ext cx="1093500" cy="3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5"/>
          <p:cNvSpPr/>
          <p:nvPr/>
        </p:nvSpPr>
        <p:spPr>
          <a:xfrm>
            <a:off x="39091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5"/>
          <p:cNvSpPr/>
          <p:nvPr/>
        </p:nvSpPr>
        <p:spPr>
          <a:xfrm flipH="1" rot="10800000">
            <a:off x="5145725" y="4877675"/>
            <a:ext cx="1093500" cy="3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5"/>
          <p:cNvSpPr/>
          <p:nvPr/>
        </p:nvSpPr>
        <p:spPr>
          <a:xfrm flipH="1" rot="10800000">
            <a:off x="6364925" y="4877675"/>
            <a:ext cx="1093500" cy="3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5"/>
          <p:cNvSpPr/>
          <p:nvPr/>
        </p:nvSpPr>
        <p:spPr>
          <a:xfrm>
            <a:off x="51283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5"/>
          <p:cNvSpPr/>
          <p:nvPr/>
        </p:nvSpPr>
        <p:spPr>
          <a:xfrm flipH="1" rot="10800000">
            <a:off x="7584125" y="4877675"/>
            <a:ext cx="1093500" cy="3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5"/>
          <p:cNvSpPr/>
          <p:nvPr/>
        </p:nvSpPr>
        <p:spPr>
          <a:xfrm>
            <a:off x="15148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5"/>
          <p:cNvSpPr/>
          <p:nvPr/>
        </p:nvSpPr>
        <p:spPr>
          <a:xfrm>
            <a:off x="62392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5"/>
          <p:cNvSpPr/>
          <p:nvPr/>
        </p:nvSpPr>
        <p:spPr>
          <a:xfrm>
            <a:off x="26899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3" name="Google Shape;723;p75"/>
          <p:cNvPicPr preferRelativeResize="0"/>
          <p:nvPr/>
        </p:nvPicPr>
        <p:blipFill rotWithShape="1">
          <a:blip r:embed="rId4">
            <a:alphaModFix/>
          </a:blip>
          <a:srcRect b="27560" l="11418" r="11217" t="23952"/>
          <a:stretch/>
        </p:blipFill>
        <p:spPr>
          <a:xfrm flipH="1" rot="1230771">
            <a:off x="7370397" y="4762041"/>
            <a:ext cx="446765" cy="279984"/>
          </a:xfrm>
          <a:prstGeom prst="rect">
            <a:avLst/>
          </a:prstGeom>
          <a:noFill/>
          <a:ln>
            <a:noFill/>
          </a:ln>
        </p:spPr>
      </p:pic>
      <p:sp>
        <p:nvSpPr>
          <p:cNvPr id="724" name="Google Shape;724;p75"/>
          <p:cNvSpPr/>
          <p:nvPr/>
        </p:nvSpPr>
        <p:spPr>
          <a:xfrm>
            <a:off x="327725" y="4825650"/>
            <a:ext cx="143100" cy="1431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5"/>
          <p:cNvSpPr/>
          <p:nvPr/>
        </p:nvSpPr>
        <p:spPr>
          <a:xfrm>
            <a:off x="8601425" y="4825650"/>
            <a:ext cx="143100" cy="14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102D"/>
        </a:solidFill>
      </p:bgPr>
    </p:bg>
    <p:spTree>
      <p:nvGrpSpPr>
        <p:cNvPr id="729" name="Shape 729"/>
        <p:cNvGrpSpPr/>
        <p:nvPr/>
      </p:nvGrpSpPr>
      <p:grpSpPr>
        <a:xfrm>
          <a:off x="0" y="0"/>
          <a:ext cx="0" cy="0"/>
          <a:chOff x="0" y="0"/>
          <a:chExt cx="0" cy="0"/>
        </a:xfrm>
      </p:grpSpPr>
      <p:pic>
        <p:nvPicPr>
          <p:cNvPr id="730" name="Google Shape;730;p76"/>
          <p:cNvPicPr preferRelativeResize="0"/>
          <p:nvPr/>
        </p:nvPicPr>
        <p:blipFill>
          <a:blip r:embed="rId3">
            <a:alphaModFix/>
          </a:blip>
          <a:stretch>
            <a:fillRect/>
          </a:stretch>
        </p:blipFill>
        <p:spPr>
          <a:xfrm>
            <a:off x="2152663" y="152413"/>
            <a:ext cx="4838676" cy="483867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102D"/>
        </a:solidFill>
      </p:bgPr>
    </p:bg>
    <p:spTree>
      <p:nvGrpSpPr>
        <p:cNvPr id="734" name="Shape 734"/>
        <p:cNvGrpSpPr/>
        <p:nvPr/>
      </p:nvGrpSpPr>
      <p:grpSpPr>
        <a:xfrm>
          <a:off x="0" y="0"/>
          <a:ext cx="0" cy="0"/>
          <a:chOff x="0" y="0"/>
          <a:chExt cx="0" cy="0"/>
        </a:xfrm>
      </p:grpSpPr>
      <p:pic>
        <p:nvPicPr>
          <p:cNvPr id="735" name="Google Shape;735;p77"/>
          <p:cNvPicPr preferRelativeResize="0"/>
          <p:nvPr/>
        </p:nvPicPr>
        <p:blipFill>
          <a:blip r:embed="rId3">
            <a:alphaModFix/>
          </a:blip>
          <a:stretch>
            <a:fillRect/>
          </a:stretch>
        </p:blipFill>
        <p:spPr>
          <a:xfrm>
            <a:off x="2152663" y="152413"/>
            <a:ext cx="4838676" cy="483867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1FF"/>
        </a:solidFill>
      </p:bgPr>
    </p:bg>
    <p:spTree>
      <p:nvGrpSpPr>
        <p:cNvPr id="739" name="Shape 739"/>
        <p:cNvGrpSpPr/>
        <p:nvPr/>
      </p:nvGrpSpPr>
      <p:grpSpPr>
        <a:xfrm>
          <a:off x="0" y="0"/>
          <a:ext cx="0" cy="0"/>
          <a:chOff x="0" y="0"/>
          <a:chExt cx="0" cy="0"/>
        </a:xfrm>
      </p:grpSpPr>
      <p:pic>
        <p:nvPicPr>
          <p:cNvPr id="740" name="Google Shape;740;p78"/>
          <p:cNvPicPr preferRelativeResize="0"/>
          <p:nvPr/>
        </p:nvPicPr>
        <p:blipFill>
          <a:blip r:embed="rId3">
            <a:alphaModFix/>
          </a:blip>
          <a:stretch>
            <a:fillRect/>
          </a:stretch>
        </p:blipFill>
        <p:spPr>
          <a:xfrm>
            <a:off x="4422300" y="598725"/>
            <a:ext cx="4953001" cy="4953001"/>
          </a:xfrm>
          <a:prstGeom prst="rect">
            <a:avLst/>
          </a:prstGeom>
          <a:noFill/>
          <a:ln>
            <a:noFill/>
          </a:ln>
        </p:spPr>
      </p:pic>
      <p:sp>
        <p:nvSpPr>
          <p:cNvPr id="741" name="Google Shape;741;p78"/>
          <p:cNvSpPr/>
          <p:nvPr/>
        </p:nvSpPr>
        <p:spPr>
          <a:xfrm rot="-5400000">
            <a:off x="4804738" y="2642280"/>
            <a:ext cx="299700" cy="245100"/>
          </a:xfrm>
          <a:prstGeom prst="arc">
            <a:avLst>
              <a:gd fmla="val 16200000" name="adj1"/>
              <a:gd fmla="val 0" name="adj2"/>
            </a:avLst>
          </a:prstGeom>
          <a:noFill/>
          <a:ln cap="flat" cmpd="sng" w="38100">
            <a:solidFill>
              <a:srgbClr val="FEE38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8"/>
          <p:cNvSpPr/>
          <p:nvPr/>
        </p:nvSpPr>
        <p:spPr>
          <a:xfrm rot="-5398352">
            <a:off x="4545109" y="2434264"/>
            <a:ext cx="625800" cy="517500"/>
          </a:xfrm>
          <a:prstGeom prst="arc">
            <a:avLst>
              <a:gd fmla="val 16200000" name="adj1"/>
              <a:gd fmla="val 0" name="adj2"/>
            </a:avLst>
          </a:prstGeom>
          <a:noFill/>
          <a:ln cap="flat" cmpd="sng" w="76200">
            <a:solidFill>
              <a:srgbClr val="FEE38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3" name="Google Shape;743;p78"/>
          <p:cNvPicPr preferRelativeResize="0"/>
          <p:nvPr/>
        </p:nvPicPr>
        <p:blipFill>
          <a:blip r:embed="rId4">
            <a:alphaModFix/>
          </a:blip>
          <a:stretch>
            <a:fillRect/>
          </a:stretch>
        </p:blipFill>
        <p:spPr>
          <a:xfrm>
            <a:off x="1999125" y="212000"/>
            <a:ext cx="2168125" cy="2168125"/>
          </a:xfrm>
          <a:prstGeom prst="rect">
            <a:avLst/>
          </a:prstGeom>
          <a:noFill/>
          <a:ln>
            <a:noFill/>
          </a:ln>
        </p:spPr>
      </p:pic>
      <p:sp>
        <p:nvSpPr>
          <p:cNvPr id="744" name="Google Shape;744;p78"/>
          <p:cNvSpPr/>
          <p:nvPr/>
        </p:nvSpPr>
        <p:spPr>
          <a:xfrm rot="-5947026">
            <a:off x="4313683" y="1945932"/>
            <a:ext cx="1088653" cy="1224434"/>
          </a:xfrm>
          <a:prstGeom prst="arc">
            <a:avLst>
              <a:gd fmla="val 16200000" name="adj1"/>
              <a:gd fmla="val 0" name="adj2"/>
            </a:avLst>
          </a:prstGeom>
          <a:noFill/>
          <a:ln cap="flat" cmpd="sng" w="114300">
            <a:solidFill>
              <a:srgbClr val="FEE38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8"/>
          <p:cNvSpPr/>
          <p:nvPr/>
        </p:nvSpPr>
        <p:spPr>
          <a:xfrm rot="-5946865">
            <a:off x="3977808" y="1591092"/>
            <a:ext cx="1518877" cy="1708122"/>
          </a:xfrm>
          <a:prstGeom prst="arc">
            <a:avLst>
              <a:gd fmla="val 16200000" name="adj1"/>
              <a:gd fmla="val 0" name="adj2"/>
            </a:avLst>
          </a:prstGeom>
          <a:noFill/>
          <a:ln cap="flat" cmpd="sng" w="114300">
            <a:solidFill>
              <a:srgbClr val="FEE38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6" name="Google Shape;746;p78"/>
          <p:cNvPicPr preferRelativeResize="0"/>
          <p:nvPr/>
        </p:nvPicPr>
        <p:blipFill>
          <a:blip r:embed="rId5">
            <a:alphaModFix/>
          </a:blip>
          <a:stretch>
            <a:fillRect/>
          </a:stretch>
        </p:blipFill>
        <p:spPr>
          <a:xfrm flipH="1">
            <a:off x="1057823" y="359587"/>
            <a:ext cx="1316902" cy="1872952"/>
          </a:xfrm>
          <a:prstGeom prst="rect">
            <a:avLst/>
          </a:prstGeom>
          <a:noFill/>
          <a:ln>
            <a:noFill/>
          </a:ln>
        </p:spPr>
      </p:pic>
      <p:pic>
        <p:nvPicPr>
          <p:cNvPr id="747" name="Google Shape;747;p78"/>
          <p:cNvPicPr preferRelativeResize="0"/>
          <p:nvPr/>
        </p:nvPicPr>
        <p:blipFill>
          <a:blip r:embed="rId6">
            <a:alphaModFix/>
          </a:blip>
          <a:stretch>
            <a:fillRect/>
          </a:stretch>
        </p:blipFill>
        <p:spPr>
          <a:xfrm>
            <a:off x="1057825" y="2854677"/>
            <a:ext cx="2524355" cy="1769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41"/>
                                        </p:tgtEl>
                                        <p:attrNameLst>
                                          <p:attrName>style.visibility</p:attrName>
                                        </p:attrNameLst>
                                      </p:cBhvr>
                                      <p:to>
                                        <p:strVal val="visible"/>
                                      </p:to>
                                    </p:set>
                                    <p:anim calcmode="lin" valueType="num">
                                      <p:cBhvr additive="base">
                                        <p:cTn dur="300"/>
                                        <p:tgtEl>
                                          <p:spTgt spid="741"/>
                                        </p:tgtEl>
                                        <p:attrNameLst>
                                          <p:attrName>ppt_w</p:attrName>
                                        </p:attrNameLst>
                                      </p:cBhvr>
                                      <p:tavLst>
                                        <p:tav fmla="" tm="0">
                                          <p:val>
                                            <p:strVal val="0"/>
                                          </p:val>
                                        </p:tav>
                                        <p:tav fmla="" tm="100000">
                                          <p:val>
                                            <p:strVal val="#ppt_w"/>
                                          </p:val>
                                        </p:tav>
                                      </p:tavLst>
                                    </p:anim>
                                    <p:anim calcmode="lin" valueType="num">
                                      <p:cBhvr additive="base">
                                        <p:cTn dur="300"/>
                                        <p:tgtEl>
                                          <p:spTgt spid="741"/>
                                        </p:tgtEl>
                                        <p:attrNameLst>
                                          <p:attrName>ppt_h</p:attrName>
                                        </p:attrNameLst>
                                      </p:cBhvr>
                                      <p:tavLst>
                                        <p:tav fmla="" tm="0">
                                          <p:val>
                                            <p:strVal val="0"/>
                                          </p:val>
                                        </p:tav>
                                        <p:tav fmla="" tm="100000">
                                          <p:val>
                                            <p:strVal val="#ppt_h"/>
                                          </p:val>
                                        </p:tav>
                                      </p:tavLst>
                                    </p:anim>
                                  </p:childTnLst>
                                </p:cTn>
                              </p:par>
                            </p:childTnLst>
                          </p:cTn>
                        </p:par>
                        <p:par>
                          <p:cTn fill="hold">
                            <p:stCondLst>
                              <p:cond delay="300"/>
                            </p:stCondLst>
                            <p:childTnLst>
                              <p:par>
                                <p:cTn fill="hold" nodeType="afterEffect" presetClass="entr" presetID="23" presetSubtype="16">
                                  <p:stCondLst>
                                    <p:cond delay="0"/>
                                  </p:stCondLst>
                                  <p:childTnLst>
                                    <p:set>
                                      <p:cBhvr>
                                        <p:cTn dur="1" fill="hold">
                                          <p:stCondLst>
                                            <p:cond delay="0"/>
                                          </p:stCondLst>
                                        </p:cTn>
                                        <p:tgtEl>
                                          <p:spTgt spid="742"/>
                                        </p:tgtEl>
                                        <p:attrNameLst>
                                          <p:attrName>style.visibility</p:attrName>
                                        </p:attrNameLst>
                                      </p:cBhvr>
                                      <p:to>
                                        <p:strVal val="visible"/>
                                      </p:to>
                                    </p:set>
                                    <p:anim calcmode="lin" valueType="num">
                                      <p:cBhvr additive="base">
                                        <p:cTn dur="400"/>
                                        <p:tgtEl>
                                          <p:spTgt spid="742"/>
                                        </p:tgtEl>
                                        <p:attrNameLst>
                                          <p:attrName>ppt_w</p:attrName>
                                        </p:attrNameLst>
                                      </p:cBhvr>
                                      <p:tavLst>
                                        <p:tav fmla="" tm="0">
                                          <p:val>
                                            <p:strVal val="0"/>
                                          </p:val>
                                        </p:tav>
                                        <p:tav fmla="" tm="100000">
                                          <p:val>
                                            <p:strVal val="#ppt_w"/>
                                          </p:val>
                                        </p:tav>
                                      </p:tavLst>
                                    </p:anim>
                                    <p:anim calcmode="lin" valueType="num">
                                      <p:cBhvr additive="base">
                                        <p:cTn dur="400"/>
                                        <p:tgtEl>
                                          <p:spTgt spid="742"/>
                                        </p:tgtEl>
                                        <p:attrNameLst>
                                          <p:attrName>ppt_h</p:attrName>
                                        </p:attrNameLst>
                                      </p:cBhvr>
                                      <p:tavLst>
                                        <p:tav fmla="" tm="0">
                                          <p:val>
                                            <p:strVal val="0"/>
                                          </p:val>
                                        </p:tav>
                                        <p:tav fmla="" tm="100000">
                                          <p:val>
                                            <p:strVal val="#ppt_h"/>
                                          </p:val>
                                        </p:tav>
                                      </p:tavLst>
                                    </p:anim>
                                  </p:childTnLst>
                                </p:cTn>
                              </p:par>
                            </p:childTnLst>
                          </p:cTn>
                        </p:par>
                        <p:par>
                          <p:cTn fill="hold">
                            <p:stCondLst>
                              <p:cond delay="700"/>
                            </p:stCondLst>
                            <p:childTnLst>
                              <p:par>
                                <p:cTn fill="hold" nodeType="afterEffect" presetClass="entr" presetID="23" presetSubtype="16">
                                  <p:stCondLst>
                                    <p:cond delay="0"/>
                                  </p:stCondLst>
                                  <p:childTnLst>
                                    <p:set>
                                      <p:cBhvr>
                                        <p:cTn dur="1" fill="hold">
                                          <p:stCondLst>
                                            <p:cond delay="0"/>
                                          </p:stCondLst>
                                        </p:cTn>
                                        <p:tgtEl>
                                          <p:spTgt spid="744"/>
                                        </p:tgtEl>
                                        <p:attrNameLst>
                                          <p:attrName>style.visibility</p:attrName>
                                        </p:attrNameLst>
                                      </p:cBhvr>
                                      <p:to>
                                        <p:strVal val="visible"/>
                                      </p:to>
                                    </p:set>
                                    <p:anim calcmode="lin" valueType="num">
                                      <p:cBhvr additive="base">
                                        <p:cTn dur="400"/>
                                        <p:tgtEl>
                                          <p:spTgt spid="744"/>
                                        </p:tgtEl>
                                        <p:attrNameLst>
                                          <p:attrName>ppt_w</p:attrName>
                                        </p:attrNameLst>
                                      </p:cBhvr>
                                      <p:tavLst>
                                        <p:tav fmla="" tm="0">
                                          <p:val>
                                            <p:strVal val="0"/>
                                          </p:val>
                                        </p:tav>
                                        <p:tav fmla="" tm="100000">
                                          <p:val>
                                            <p:strVal val="#ppt_w"/>
                                          </p:val>
                                        </p:tav>
                                      </p:tavLst>
                                    </p:anim>
                                    <p:anim calcmode="lin" valueType="num">
                                      <p:cBhvr additive="base">
                                        <p:cTn dur="400"/>
                                        <p:tgtEl>
                                          <p:spTgt spid="744"/>
                                        </p:tgtEl>
                                        <p:attrNameLst>
                                          <p:attrName>ppt_h</p:attrName>
                                        </p:attrNameLst>
                                      </p:cBhvr>
                                      <p:tavLst>
                                        <p:tav fmla="" tm="0">
                                          <p:val>
                                            <p:strVal val="0"/>
                                          </p:val>
                                        </p:tav>
                                        <p:tav fmla="" tm="100000">
                                          <p:val>
                                            <p:strVal val="#ppt_h"/>
                                          </p:val>
                                        </p:tav>
                                      </p:tavLst>
                                    </p:anim>
                                  </p:childTnLst>
                                </p:cTn>
                              </p:par>
                            </p:childTnLst>
                          </p:cTn>
                        </p:par>
                        <p:par>
                          <p:cTn fill="hold">
                            <p:stCondLst>
                              <p:cond delay="1100"/>
                            </p:stCondLst>
                            <p:childTnLst>
                              <p:par>
                                <p:cTn fill="hold" nodeType="afterEffect" presetClass="entr" presetID="23" presetSubtype="16">
                                  <p:stCondLst>
                                    <p:cond delay="0"/>
                                  </p:stCondLst>
                                  <p:childTnLst>
                                    <p:set>
                                      <p:cBhvr>
                                        <p:cTn dur="1" fill="hold">
                                          <p:stCondLst>
                                            <p:cond delay="0"/>
                                          </p:stCondLst>
                                        </p:cTn>
                                        <p:tgtEl>
                                          <p:spTgt spid="745"/>
                                        </p:tgtEl>
                                        <p:attrNameLst>
                                          <p:attrName>style.visibility</p:attrName>
                                        </p:attrNameLst>
                                      </p:cBhvr>
                                      <p:to>
                                        <p:strVal val="visible"/>
                                      </p:to>
                                    </p:set>
                                    <p:anim calcmode="lin" valueType="num">
                                      <p:cBhvr additive="base">
                                        <p:cTn dur="400"/>
                                        <p:tgtEl>
                                          <p:spTgt spid="745"/>
                                        </p:tgtEl>
                                        <p:attrNameLst>
                                          <p:attrName>ppt_w</p:attrName>
                                        </p:attrNameLst>
                                      </p:cBhvr>
                                      <p:tavLst>
                                        <p:tav fmla="" tm="0">
                                          <p:val>
                                            <p:strVal val="0"/>
                                          </p:val>
                                        </p:tav>
                                        <p:tav fmla="" tm="100000">
                                          <p:val>
                                            <p:strVal val="#ppt_w"/>
                                          </p:val>
                                        </p:tav>
                                      </p:tavLst>
                                    </p:anim>
                                    <p:anim calcmode="lin" valueType="num">
                                      <p:cBhvr additive="base">
                                        <p:cTn dur="400"/>
                                        <p:tgtEl>
                                          <p:spTgt spid="745"/>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400"/>
                                        <p:tgtEl>
                                          <p:spTgt spid="743"/>
                                        </p:tgtEl>
                                      </p:cBhvr>
                                    </p:animEffec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400"/>
                                        <p:tgtEl>
                                          <p:spTgt spid="7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500"/>
                                        <p:tgtEl>
                                          <p:spTgt spid="7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E384"/>
        </a:solidFill>
      </p:bgPr>
    </p:bg>
    <p:spTree>
      <p:nvGrpSpPr>
        <p:cNvPr id="751" name="Shape 751"/>
        <p:cNvGrpSpPr/>
        <p:nvPr/>
      </p:nvGrpSpPr>
      <p:grpSpPr>
        <a:xfrm>
          <a:off x="0" y="0"/>
          <a:ext cx="0" cy="0"/>
          <a:chOff x="0" y="0"/>
          <a:chExt cx="0" cy="0"/>
        </a:xfrm>
      </p:grpSpPr>
      <p:pic>
        <p:nvPicPr>
          <p:cNvPr id="752" name="Google Shape;752;p79"/>
          <p:cNvPicPr preferRelativeResize="0"/>
          <p:nvPr/>
        </p:nvPicPr>
        <p:blipFill>
          <a:blip r:embed="rId3">
            <a:alphaModFix/>
          </a:blip>
          <a:stretch>
            <a:fillRect/>
          </a:stretch>
        </p:blipFill>
        <p:spPr>
          <a:xfrm flipH="1">
            <a:off x="4354102" y="1804651"/>
            <a:ext cx="3919048" cy="3919048"/>
          </a:xfrm>
          <a:prstGeom prst="rect">
            <a:avLst/>
          </a:prstGeom>
          <a:noFill/>
          <a:ln>
            <a:noFill/>
          </a:ln>
        </p:spPr>
      </p:pic>
      <p:pic>
        <p:nvPicPr>
          <p:cNvPr id="753" name="Google Shape;753;p79"/>
          <p:cNvPicPr preferRelativeResize="0"/>
          <p:nvPr/>
        </p:nvPicPr>
        <p:blipFill>
          <a:blip r:embed="rId4">
            <a:alphaModFix/>
          </a:blip>
          <a:stretch>
            <a:fillRect/>
          </a:stretch>
        </p:blipFill>
        <p:spPr>
          <a:xfrm>
            <a:off x="3425460" y="913075"/>
            <a:ext cx="2811628" cy="2387399"/>
          </a:xfrm>
          <a:prstGeom prst="rect">
            <a:avLst/>
          </a:prstGeom>
          <a:noFill/>
          <a:ln>
            <a:noFill/>
          </a:ln>
        </p:spPr>
      </p:pic>
      <p:pic>
        <p:nvPicPr>
          <p:cNvPr id="754" name="Google Shape;754;p79"/>
          <p:cNvPicPr preferRelativeResize="0"/>
          <p:nvPr/>
        </p:nvPicPr>
        <p:blipFill>
          <a:blip r:embed="rId5">
            <a:alphaModFix/>
          </a:blip>
          <a:stretch>
            <a:fillRect/>
          </a:stretch>
        </p:blipFill>
        <p:spPr>
          <a:xfrm>
            <a:off x="7423975" y="992075"/>
            <a:ext cx="1620344" cy="2387400"/>
          </a:xfrm>
          <a:prstGeom prst="rect">
            <a:avLst/>
          </a:prstGeom>
          <a:noFill/>
          <a:ln>
            <a:noFill/>
          </a:ln>
        </p:spPr>
      </p:pic>
      <p:pic>
        <p:nvPicPr>
          <p:cNvPr id="755" name="Google Shape;755;p79"/>
          <p:cNvPicPr preferRelativeResize="0"/>
          <p:nvPr/>
        </p:nvPicPr>
        <p:blipFill>
          <a:blip r:embed="rId6">
            <a:alphaModFix/>
          </a:blip>
          <a:stretch>
            <a:fillRect/>
          </a:stretch>
        </p:blipFill>
        <p:spPr>
          <a:xfrm rot="-1940010">
            <a:off x="4371295" y="-481833"/>
            <a:ext cx="2974493" cy="2974493"/>
          </a:xfrm>
          <a:prstGeom prst="rect">
            <a:avLst/>
          </a:prstGeom>
          <a:noFill/>
          <a:ln>
            <a:noFill/>
          </a:ln>
        </p:spPr>
      </p:pic>
      <p:pic>
        <p:nvPicPr>
          <p:cNvPr id="756" name="Google Shape;756;p79"/>
          <p:cNvPicPr preferRelativeResize="0"/>
          <p:nvPr/>
        </p:nvPicPr>
        <p:blipFill>
          <a:blip r:embed="rId7">
            <a:alphaModFix/>
          </a:blip>
          <a:stretch>
            <a:fillRect/>
          </a:stretch>
        </p:blipFill>
        <p:spPr>
          <a:xfrm>
            <a:off x="0" y="913087"/>
            <a:ext cx="2238567" cy="33173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1FF"/>
        </a:solidFill>
      </p:bgPr>
    </p:bg>
    <p:spTree>
      <p:nvGrpSpPr>
        <p:cNvPr id="760" name="Shape 760"/>
        <p:cNvGrpSpPr/>
        <p:nvPr/>
      </p:nvGrpSpPr>
      <p:grpSpPr>
        <a:xfrm>
          <a:off x="0" y="0"/>
          <a:ext cx="0" cy="0"/>
          <a:chOff x="0" y="0"/>
          <a:chExt cx="0" cy="0"/>
        </a:xfrm>
      </p:grpSpPr>
      <p:pic>
        <p:nvPicPr>
          <p:cNvPr id="761" name="Google Shape;761;p80"/>
          <p:cNvPicPr preferRelativeResize="0"/>
          <p:nvPr/>
        </p:nvPicPr>
        <p:blipFill>
          <a:blip r:embed="rId3">
            <a:alphaModFix/>
          </a:blip>
          <a:stretch>
            <a:fillRect/>
          </a:stretch>
        </p:blipFill>
        <p:spPr>
          <a:xfrm>
            <a:off x="1512974" y="147250"/>
            <a:ext cx="3213324" cy="4057277"/>
          </a:xfrm>
          <a:prstGeom prst="rect">
            <a:avLst/>
          </a:prstGeom>
          <a:noFill/>
          <a:ln>
            <a:noFill/>
          </a:ln>
        </p:spPr>
      </p:pic>
      <p:pic>
        <p:nvPicPr>
          <p:cNvPr id="762" name="Google Shape;762;p80"/>
          <p:cNvPicPr preferRelativeResize="0"/>
          <p:nvPr/>
        </p:nvPicPr>
        <p:blipFill>
          <a:blip r:embed="rId4">
            <a:alphaModFix/>
          </a:blip>
          <a:stretch>
            <a:fillRect/>
          </a:stretch>
        </p:blipFill>
        <p:spPr>
          <a:xfrm>
            <a:off x="4726300" y="2340875"/>
            <a:ext cx="2919319" cy="2504350"/>
          </a:xfrm>
          <a:prstGeom prst="rect">
            <a:avLst/>
          </a:prstGeom>
          <a:noFill/>
          <a:ln>
            <a:noFill/>
          </a:ln>
        </p:spPr>
      </p:pic>
      <p:pic>
        <p:nvPicPr>
          <p:cNvPr id="763" name="Google Shape;763;p80"/>
          <p:cNvPicPr preferRelativeResize="0"/>
          <p:nvPr/>
        </p:nvPicPr>
        <p:blipFill>
          <a:blip r:embed="rId5">
            <a:alphaModFix/>
          </a:blip>
          <a:stretch>
            <a:fillRect/>
          </a:stretch>
        </p:blipFill>
        <p:spPr>
          <a:xfrm>
            <a:off x="7645637" y="2340875"/>
            <a:ext cx="2606613" cy="2504349"/>
          </a:xfrm>
          <a:prstGeom prst="rect">
            <a:avLst/>
          </a:prstGeom>
          <a:noFill/>
          <a:ln>
            <a:noFill/>
          </a:ln>
        </p:spPr>
      </p:pic>
      <p:pic>
        <p:nvPicPr>
          <p:cNvPr id="764" name="Google Shape;764;p80"/>
          <p:cNvPicPr preferRelativeResize="0"/>
          <p:nvPr/>
        </p:nvPicPr>
        <p:blipFill>
          <a:blip r:embed="rId6">
            <a:alphaModFix/>
          </a:blip>
          <a:stretch>
            <a:fillRect/>
          </a:stretch>
        </p:blipFill>
        <p:spPr>
          <a:xfrm flipH="1">
            <a:off x="-770026" y="2111925"/>
            <a:ext cx="3332476" cy="2962226"/>
          </a:xfrm>
          <a:prstGeom prst="rect">
            <a:avLst/>
          </a:prstGeom>
          <a:noFill/>
          <a:ln>
            <a:noFill/>
          </a:ln>
        </p:spPr>
      </p:pic>
      <p:pic>
        <p:nvPicPr>
          <p:cNvPr id="765" name="Google Shape;765;p80"/>
          <p:cNvPicPr preferRelativeResize="0"/>
          <p:nvPr/>
        </p:nvPicPr>
        <p:blipFill>
          <a:blip r:embed="rId7">
            <a:alphaModFix/>
          </a:blip>
          <a:stretch>
            <a:fillRect/>
          </a:stretch>
        </p:blipFill>
        <p:spPr>
          <a:xfrm flipH="1">
            <a:off x="2493975" y="1767225"/>
            <a:ext cx="2293875" cy="3078001"/>
          </a:xfrm>
          <a:prstGeom prst="rect">
            <a:avLst/>
          </a:prstGeom>
          <a:noFill/>
          <a:ln>
            <a:noFill/>
          </a:ln>
        </p:spPr>
      </p:pic>
      <p:pic>
        <p:nvPicPr>
          <p:cNvPr id="766" name="Google Shape;766;p80"/>
          <p:cNvPicPr preferRelativeResize="0"/>
          <p:nvPr/>
        </p:nvPicPr>
        <p:blipFill>
          <a:blip r:embed="rId8">
            <a:alphaModFix/>
          </a:blip>
          <a:stretch>
            <a:fillRect/>
          </a:stretch>
        </p:blipFill>
        <p:spPr>
          <a:xfrm>
            <a:off x="4958500" y="619575"/>
            <a:ext cx="2516475" cy="23702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61"/>
                                        </p:tgtEl>
                                        <p:attrNameLst>
                                          <p:attrName>style.visibility</p:attrName>
                                        </p:attrNameLst>
                                      </p:cBhvr>
                                      <p:to>
                                        <p:strVal val="visible"/>
                                      </p:to>
                                    </p:set>
                                    <p:anim calcmode="lin" valueType="num">
                                      <p:cBhvr additive="base">
                                        <p:cTn dur="600"/>
                                        <p:tgtEl>
                                          <p:spTgt spid="761"/>
                                        </p:tgtEl>
                                        <p:attrNameLst>
                                          <p:attrName>ppt_w</p:attrName>
                                        </p:attrNameLst>
                                      </p:cBhvr>
                                      <p:tavLst>
                                        <p:tav fmla="" tm="0">
                                          <p:val>
                                            <p:strVal val="0"/>
                                          </p:val>
                                        </p:tav>
                                        <p:tav fmla="" tm="100000">
                                          <p:val>
                                            <p:strVal val="#ppt_w"/>
                                          </p:val>
                                        </p:tav>
                                      </p:tavLst>
                                    </p:anim>
                                    <p:anim calcmode="lin" valueType="num">
                                      <p:cBhvr additive="base">
                                        <p:cTn dur="600"/>
                                        <p:tgtEl>
                                          <p:spTgt spid="76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66"/>
                                        </p:tgtEl>
                                        <p:attrNameLst>
                                          <p:attrName>style.visibility</p:attrName>
                                        </p:attrNameLst>
                                      </p:cBhvr>
                                      <p:to>
                                        <p:strVal val="visible"/>
                                      </p:to>
                                    </p:set>
                                    <p:anim calcmode="lin" valueType="num">
                                      <p:cBhvr additive="base">
                                        <p:cTn dur="500"/>
                                        <p:tgtEl>
                                          <p:spTgt spid="766"/>
                                        </p:tgtEl>
                                        <p:attrNameLst>
                                          <p:attrName>ppt_w</p:attrName>
                                        </p:attrNameLst>
                                      </p:cBhvr>
                                      <p:tavLst>
                                        <p:tav fmla="" tm="0">
                                          <p:val>
                                            <p:strVal val="0"/>
                                          </p:val>
                                        </p:tav>
                                        <p:tav fmla="" tm="100000">
                                          <p:val>
                                            <p:strVal val="#ppt_w"/>
                                          </p:val>
                                        </p:tav>
                                      </p:tavLst>
                                    </p:anim>
                                    <p:anim calcmode="lin" valueType="num">
                                      <p:cBhvr additive="base">
                                        <p:cTn dur="500"/>
                                        <p:tgtEl>
                                          <p:spTgt spid="76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1FF"/>
        </a:solidFill>
      </p:bgPr>
    </p:bg>
    <p:spTree>
      <p:nvGrpSpPr>
        <p:cNvPr id="770" name="Shape 770"/>
        <p:cNvGrpSpPr/>
        <p:nvPr/>
      </p:nvGrpSpPr>
      <p:grpSpPr>
        <a:xfrm>
          <a:off x="0" y="0"/>
          <a:ext cx="0" cy="0"/>
          <a:chOff x="0" y="0"/>
          <a:chExt cx="0" cy="0"/>
        </a:xfrm>
      </p:grpSpPr>
      <p:pic>
        <p:nvPicPr>
          <p:cNvPr id="771" name="Google Shape;771;p81"/>
          <p:cNvPicPr preferRelativeResize="0"/>
          <p:nvPr/>
        </p:nvPicPr>
        <p:blipFill>
          <a:blip r:embed="rId3">
            <a:alphaModFix/>
          </a:blip>
          <a:stretch>
            <a:fillRect/>
          </a:stretch>
        </p:blipFill>
        <p:spPr>
          <a:xfrm>
            <a:off x="1512974" y="147250"/>
            <a:ext cx="3213324" cy="4057277"/>
          </a:xfrm>
          <a:prstGeom prst="rect">
            <a:avLst/>
          </a:prstGeom>
          <a:noFill/>
          <a:ln>
            <a:noFill/>
          </a:ln>
        </p:spPr>
      </p:pic>
      <p:pic>
        <p:nvPicPr>
          <p:cNvPr id="772" name="Google Shape;772;p81"/>
          <p:cNvPicPr preferRelativeResize="0"/>
          <p:nvPr/>
        </p:nvPicPr>
        <p:blipFill>
          <a:blip r:embed="rId4">
            <a:alphaModFix/>
          </a:blip>
          <a:stretch>
            <a:fillRect/>
          </a:stretch>
        </p:blipFill>
        <p:spPr>
          <a:xfrm>
            <a:off x="4726300" y="2340875"/>
            <a:ext cx="2919319" cy="2504350"/>
          </a:xfrm>
          <a:prstGeom prst="rect">
            <a:avLst/>
          </a:prstGeom>
          <a:noFill/>
          <a:ln>
            <a:noFill/>
          </a:ln>
        </p:spPr>
      </p:pic>
      <p:pic>
        <p:nvPicPr>
          <p:cNvPr id="773" name="Google Shape;773;p81"/>
          <p:cNvPicPr preferRelativeResize="0"/>
          <p:nvPr/>
        </p:nvPicPr>
        <p:blipFill>
          <a:blip r:embed="rId5">
            <a:alphaModFix/>
          </a:blip>
          <a:stretch>
            <a:fillRect/>
          </a:stretch>
        </p:blipFill>
        <p:spPr>
          <a:xfrm>
            <a:off x="7645637" y="2340875"/>
            <a:ext cx="2606613" cy="2504349"/>
          </a:xfrm>
          <a:prstGeom prst="rect">
            <a:avLst/>
          </a:prstGeom>
          <a:noFill/>
          <a:ln>
            <a:noFill/>
          </a:ln>
        </p:spPr>
      </p:pic>
      <p:pic>
        <p:nvPicPr>
          <p:cNvPr id="774" name="Google Shape;774;p81"/>
          <p:cNvPicPr preferRelativeResize="0"/>
          <p:nvPr/>
        </p:nvPicPr>
        <p:blipFill>
          <a:blip r:embed="rId6">
            <a:alphaModFix/>
          </a:blip>
          <a:stretch>
            <a:fillRect/>
          </a:stretch>
        </p:blipFill>
        <p:spPr>
          <a:xfrm flipH="1">
            <a:off x="-770026" y="2111925"/>
            <a:ext cx="3332476" cy="2962226"/>
          </a:xfrm>
          <a:prstGeom prst="rect">
            <a:avLst/>
          </a:prstGeom>
          <a:noFill/>
          <a:ln>
            <a:noFill/>
          </a:ln>
        </p:spPr>
      </p:pic>
      <p:pic>
        <p:nvPicPr>
          <p:cNvPr id="775" name="Google Shape;775;p81"/>
          <p:cNvPicPr preferRelativeResize="0"/>
          <p:nvPr/>
        </p:nvPicPr>
        <p:blipFill>
          <a:blip r:embed="rId7">
            <a:alphaModFix/>
          </a:blip>
          <a:stretch>
            <a:fillRect/>
          </a:stretch>
        </p:blipFill>
        <p:spPr>
          <a:xfrm flipH="1">
            <a:off x="2493975" y="1767225"/>
            <a:ext cx="2293875" cy="3078001"/>
          </a:xfrm>
          <a:prstGeom prst="rect">
            <a:avLst/>
          </a:prstGeom>
          <a:noFill/>
          <a:ln>
            <a:noFill/>
          </a:ln>
        </p:spPr>
      </p:pic>
      <p:pic>
        <p:nvPicPr>
          <p:cNvPr id="776" name="Google Shape;776;p81"/>
          <p:cNvPicPr preferRelativeResize="0"/>
          <p:nvPr/>
        </p:nvPicPr>
        <p:blipFill>
          <a:blip r:embed="rId8">
            <a:alphaModFix/>
          </a:blip>
          <a:stretch>
            <a:fillRect/>
          </a:stretch>
        </p:blipFill>
        <p:spPr>
          <a:xfrm>
            <a:off x="4958500" y="619575"/>
            <a:ext cx="2516475" cy="23702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9A0FE"/>
        </a:solidFill>
      </p:bgPr>
    </p:bg>
    <p:spTree>
      <p:nvGrpSpPr>
        <p:cNvPr id="115" name="Shape 115"/>
        <p:cNvGrpSpPr/>
        <p:nvPr/>
      </p:nvGrpSpPr>
      <p:grpSpPr>
        <a:xfrm>
          <a:off x="0" y="0"/>
          <a:ext cx="0" cy="0"/>
          <a:chOff x="0" y="0"/>
          <a:chExt cx="0" cy="0"/>
        </a:xfrm>
      </p:grpSpPr>
      <p:pic>
        <p:nvPicPr>
          <p:cNvPr id="116" name="Google Shape;116;p19"/>
          <p:cNvPicPr preferRelativeResize="0"/>
          <p:nvPr/>
        </p:nvPicPr>
        <p:blipFill>
          <a:blip r:embed="rId3">
            <a:alphaModFix/>
          </a:blip>
          <a:stretch>
            <a:fillRect/>
          </a:stretch>
        </p:blipFill>
        <p:spPr>
          <a:xfrm rot="-3257661">
            <a:off x="3094186" y="1437227"/>
            <a:ext cx="2016705" cy="4061173"/>
          </a:xfrm>
          <a:prstGeom prst="rect">
            <a:avLst/>
          </a:prstGeom>
          <a:noFill/>
          <a:ln>
            <a:noFill/>
          </a:ln>
        </p:spPr>
      </p:pic>
      <p:pic>
        <p:nvPicPr>
          <p:cNvPr id="117" name="Google Shape;117;p19"/>
          <p:cNvPicPr preferRelativeResize="0"/>
          <p:nvPr/>
        </p:nvPicPr>
        <p:blipFill>
          <a:blip r:embed="rId4">
            <a:alphaModFix/>
          </a:blip>
          <a:stretch>
            <a:fillRect/>
          </a:stretch>
        </p:blipFill>
        <p:spPr>
          <a:xfrm rot="618421">
            <a:off x="2088890" y="1322658"/>
            <a:ext cx="4441672" cy="4441652"/>
          </a:xfrm>
          <a:prstGeom prst="rect">
            <a:avLst/>
          </a:prstGeom>
          <a:noFill/>
          <a:ln>
            <a:noFill/>
          </a:ln>
        </p:spPr>
      </p:pic>
      <p:pic>
        <p:nvPicPr>
          <p:cNvPr id="118" name="Google Shape;118;p19"/>
          <p:cNvPicPr preferRelativeResize="0"/>
          <p:nvPr/>
        </p:nvPicPr>
        <p:blipFill>
          <a:blip r:embed="rId5">
            <a:alphaModFix/>
          </a:blip>
          <a:stretch>
            <a:fillRect/>
          </a:stretch>
        </p:blipFill>
        <p:spPr>
          <a:xfrm rot="601405">
            <a:off x="2160501" y="194349"/>
            <a:ext cx="4838701" cy="4838701"/>
          </a:xfrm>
          <a:prstGeom prst="rect">
            <a:avLst/>
          </a:prstGeom>
          <a:noFill/>
          <a:ln>
            <a:noFill/>
          </a:ln>
        </p:spPr>
      </p:pic>
      <p:sp>
        <p:nvSpPr>
          <p:cNvPr id="119" name="Google Shape;119;p19"/>
          <p:cNvSpPr/>
          <p:nvPr/>
        </p:nvSpPr>
        <p:spPr>
          <a:xfrm rot="828139">
            <a:off x="6534128" y="1229384"/>
            <a:ext cx="1657357" cy="4476857"/>
          </a:xfrm>
          <a:prstGeom prst="rect">
            <a:avLst/>
          </a:prstGeom>
          <a:solidFill>
            <a:srgbClr val="A9A1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rot="-3236345">
            <a:off x="1714398" y="2600996"/>
            <a:ext cx="1657365" cy="4476686"/>
          </a:xfrm>
          <a:prstGeom prst="rect">
            <a:avLst/>
          </a:prstGeom>
          <a:solidFill>
            <a:srgbClr val="A9A1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117"/>
                                        </p:tgtEl>
                                      </p:cBhvr>
                                    </p:animEffect>
                                    <p:set>
                                      <p:cBhvr>
                                        <p:cTn dur="1" fill="hold">
                                          <p:stCondLst>
                                            <p:cond delay="300"/>
                                          </p:stCondLst>
                                        </p:cTn>
                                        <p:tgtEl>
                                          <p:spTgt spid="117"/>
                                        </p:tgtEl>
                                        <p:attrNameLst>
                                          <p:attrName>style.visibility</p:attrName>
                                        </p:attrNameLst>
                                      </p:cBhvr>
                                      <p:to>
                                        <p:strVal val="hidden"/>
                                      </p:to>
                                    </p:se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4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102D"/>
        </a:solidFill>
      </p:bgPr>
    </p:bg>
    <p:spTree>
      <p:nvGrpSpPr>
        <p:cNvPr id="780" name="Shape 780"/>
        <p:cNvGrpSpPr/>
        <p:nvPr/>
      </p:nvGrpSpPr>
      <p:grpSpPr>
        <a:xfrm>
          <a:off x="0" y="0"/>
          <a:ext cx="0" cy="0"/>
          <a:chOff x="0" y="0"/>
          <a:chExt cx="0" cy="0"/>
        </a:xfrm>
      </p:grpSpPr>
      <p:sp>
        <p:nvSpPr>
          <p:cNvPr id="781" name="Google Shape;781;p82"/>
          <p:cNvSpPr txBox="1"/>
          <p:nvPr>
            <p:ph idx="1" type="body"/>
          </p:nvPr>
        </p:nvSpPr>
        <p:spPr>
          <a:xfrm rot="1387">
            <a:off x="2715000" y="2623247"/>
            <a:ext cx="37173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1018"/>
              <a:buNone/>
            </a:pPr>
            <a:r>
              <a:rPr lang="en" sz="3365">
                <a:solidFill>
                  <a:schemeClr val="lt1"/>
                </a:solidFill>
                <a:latin typeface="Francois One"/>
                <a:ea typeface="Francois One"/>
                <a:cs typeface="Francois One"/>
                <a:sym typeface="Francois One"/>
              </a:rPr>
              <a:t>SUM OF ALL PARTS</a:t>
            </a:r>
            <a:endParaRPr sz="3365">
              <a:solidFill>
                <a:schemeClr val="lt1"/>
              </a:solidFill>
              <a:latin typeface="Francois One"/>
              <a:ea typeface="Francois One"/>
              <a:cs typeface="Francois One"/>
              <a:sym typeface="Francois One"/>
            </a:endParaRPr>
          </a:p>
        </p:txBody>
      </p:sp>
      <p:sp>
        <p:nvSpPr>
          <p:cNvPr id="782" name="Google Shape;782;p82"/>
          <p:cNvSpPr txBox="1"/>
          <p:nvPr>
            <p:ph idx="1" type="body"/>
          </p:nvPr>
        </p:nvSpPr>
        <p:spPr>
          <a:xfrm>
            <a:off x="3439346" y="1955203"/>
            <a:ext cx="2265300" cy="564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1018"/>
              <a:buNone/>
            </a:pPr>
            <a:r>
              <a:rPr b="1" lang="en" sz="2265">
                <a:solidFill>
                  <a:srgbClr val="FEE384"/>
                </a:solidFill>
                <a:latin typeface="Francois One"/>
                <a:ea typeface="Francois One"/>
                <a:cs typeface="Francois One"/>
                <a:sym typeface="Francois One"/>
              </a:rPr>
              <a:t>CHAPTER 8</a:t>
            </a:r>
            <a:endParaRPr b="1" sz="2265">
              <a:solidFill>
                <a:srgbClr val="FEE384"/>
              </a:solidFill>
              <a:latin typeface="Francois One"/>
              <a:ea typeface="Francois One"/>
              <a:cs typeface="Francois One"/>
              <a:sym typeface="Francois One"/>
            </a:endParaRPr>
          </a:p>
        </p:txBody>
      </p:sp>
      <p:sp>
        <p:nvSpPr>
          <p:cNvPr id="783" name="Google Shape;783;p82"/>
          <p:cNvSpPr/>
          <p:nvPr/>
        </p:nvSpPr>
        <p:spPr>
          <a:xfrm flipH="1" rot="10800000">
            <a:off x="453425" y="4877675"/>
            <a:ext cx="1093500" cy="390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2"/>
          <p:cNvSpPr/>
          <p:nvPr/>
        </p:nvSpPr>
        <p:spPr>
          <a:xfrm flipH="1" rot="10800000">
            <a:off x="1596425" y="4877675"/>
            <a:ext cx="1093500" cy="3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2"/>
          <p:cNvSpPr/>
          <p:nvPr/>
        </p:nvSpPr>
        <p:spPr>
          <a:xfrm flipH="1" rot="10800000">
            <a:off x="2815625" y="4877675"/>
            <a:ext cx="1093500" cy="3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2"/>
          <p:cNvSpPr/>
          <p:nvPr/>
        </p:nvSpPr>
        <p:spPr>
          <a:xfrm flipH="1" rot="10800000">
            <a:off x="4034825" y="4877675"/>
            <a:ext cx="1093500" cy="3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2"/>
          <p:cNvSpPr/>
          <p:nvPr/>
        </p:nvSpPr>
        <p:spPr>
          <a:xfrm>
            <a:off x="39091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2"/>
          <p:cNvSpPr/>
          <p:nvPr/>
        </p:nvSpPr>
        <p:spPr>
          <a:xfrm flipH="1" rot="10800000">
            <a:off x="5145725" y="4877675"/>
            <a:ext cx="1093500" cy="3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82"/>
          <p:cNvSpPr/>
          <p:nvPr/>
        </p:nvSpPr>
        <p:spPr>
          <a:xfrm flipH="1" rot="10800000">
            <a:off x="6364925" y="4877675"/>
            <a:ext cx="1093500" cy="3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2"/>
          <p:cNvSpPr/>
          <p:nvPr/>
        </p:nvSpPr>
        <p:spPr>
          <a:xfrm>
            <a:off x="51283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2"/>
          <p:cNvSpPr/>
          <p:nvPr/>
        </p:nvSpPr>
        <p:spPr>
          <a:xfrm flipH="1" rot="10800000">
            <a:off x="7584125" y="4877675"/>
            <a:ext cx="1093500" cy="39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82"/>
          <p:cNvSpPr/>
          <p:nvPr/>
        </p:nvSpPr>
        <p:spPr>
          <a:xfrm>
            <a:off x="74584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2"/>
          <p:cNvSpPr/>
          <p:nvPr/>
        </p:nvSpPr>
        <p:spPr>
          <a:xfrm>
            <a:off x="62392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2"/>
          <p:cNvSpPr/>
          <p:nvPr/>
        </p:nvSpPr>
        <p:spPr>
          <a:xfrm>
            <a:off x="26899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5" name="Google Shape;795;p82"/>
          <p:cNvPicPr preferRelativeResize="0"/>
          <p:nvPr/>
        </p:nvPicPr>
        <p:blipFill rotWithShape="1">
          <a:blip r:embed="rId3">
            <a:alphaModFix/>
          </a:blip>
          <a:srcRect b="27560" l="11418" r="11217" t="23952"/>
          <a:stretch/>
        </p:blipFill>
        <p:spPr>
          <a:xfrm flipH="1" rot="1230771">
            <a:off x="8437197" y="4762041"/>
            <a:ext cx="446765" cy="279984"/>
          </a:xfrm>
          <a:prstGeom prst="rect">
            <a:avLst/>
          </a:prstGeom>
          <a:noFill/>
          <a:ln>
            <a:noFill/>
          </a:ln>
        </p:spPr>
      </p:pic>
      <p:sp>
        <p:nvSpPr>
          <p:cNvPr id="796" name="Google Shape;796;p82"/>
          <p:cNvSpPr/>
          <p:nvPr/>
        </p:nvSpPr>
        <p:spPr>
          <a:xfrm>
            <a:off x="327725" y="4825650"/>
            <a:ext cx="143100" cy="1431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2"/>
          <p:cNvSpPr/>
          <p:nvPr/>
        </p:nvSpPr>
        <p:spPr>
          <a:xfrm>
            <a:off x="1514825" y="4825650"/>
            <a:ext cx="143100" cy="143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102D"/>
        </a:solidFill>
      </p:bgPr>
    </p:bg>
    <p:spTree>
      <p:nvGrpSpPr>
        <p:cNvPr id="801" name="Shape 801"/>
        <p:cNvGrpSpPr/>
        <p:nvPr/>
      </p:nvGrpSpPr>
      <p:grpSpPr>
        <a:xfrm>
          <a:off x="0" y="0"/>
          <a:ext cx="0" cy="0"/>
          <a:chOff x="0" y="0"/>
          <a:chExt cx="0" cy="0"/>
        </a:xfrm>
      </p:grpSpPr>
      <p:pic>
        <p:nvPicPr>
          <p:cNvPr id="802" name="Google Shape;802;p83"/>
          <p:cNvPicPr preferRelativeResize="0"/>
          <p:nvPr/>
        </p:nvPicPr>
        <p:blipFill>
          <a:blip r:embed="rId3">
            <a:alphaModFix/>
          </a:blip>
          <a:stretch>
            <a:fillRect/>
          </a:stretch>
        </p:blipFill>
        <p:spPr>
          <a:xfrm>
            <a:off x="2152663" y="152413"/>
            <a:ext cx="4838676" cy="483867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192"/>
        </a:solidFill>
      </p:bgPr>
    </p:bg>
    <p:spTree>
      <p:nvGrpSpPr>
        <p:cNvPr id="806" name="Shape 806"/>
        <p:cNvGrpSpPr/>
        <p:nvPr/>
      </p:nvGrpSpPr>
      <p:grpSpPr>
        <a:xfrm>
          <a:off x="0" y="0"/>
          <a:ext cx="0" cy="0"/>
          <a:chOff x="0" y="0"/>
          <a:chExt cx="0" cy="0"/>
        </a:xfrm>
      </p:grpSpPr>
      <p:pic>
        <p:nvPicPr>
          <p:cNvPr id="807" name="Google Shape;807;p84"/>
          <p:cNvPicPr preferRelativeResize="0"/>
          <p:nvPr/>
        </p:nvPicPr>
        <p:blipFill>
          <a:blip r:embed="rId3">
            <a:alphaModFix/>
          </a:blip>
          <a:stretch>
            <a:fillRect/>
          </a:stretch>
        </p:blipFill>
        <p:spPr>
          <a:xfrm>
            <a:off x="2589498" y="479711"/>
            <a:ext cx="4184074" cy="418407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102D"/>
        </a:solidFill>
      </p:bgPr>
    </p:bg>
    <p:spTree>
      <p:nvGrpSpPr>
        <p:cNvPr id="811" name="Shape 811"/>
        <p:cNvGrpSpPr/>
        <p:nvPr/>
      </p:nvGrpSpPr>
      <p:grpSpPr>
        <a:xfrm>
          <a:off x="0" y="0"/>
          <a:ext cx="0" cy="0"/>
          <a:chOff x="0" y="0"/>
          <a:chExt cx="0" cy="0"/>
        </a:xfrm>
      </p:grpSpPr>
      <p:pic>
        <p:nvPicPr>
          <p:cNvPr id="812" name="Google Shape;812;p85"/>
          <p:cNvPicPr preferRelativeResize="0"/>
          <p:nvPr/>
        </p:nvPicPr>
        <p:blipFill>
          <a:blip r:embed="rId3">
            <a:alphaModFix/>
          </a:blip>
          <a:stretch>
            <a:fillRect/>
          </a:stretch>
        </p:blipFill>
        <p:spPr>
          <a:xfrm flipH="1">
            <a:off x="3492100" y="397087"/>
            <a:ext cx="2159800" cy="4349327"/>
          </a:xfrm>
          <a:prstGeom prst="rect">
            <a:avLst/>
          </a:prstGeom>
          <a:noFill/>
          <a:ln>
            <a:noFill/>
          </a:ln>
        </p:spPr>
      </p:pic>
      <p:pic>
        <p:nvPicPr>
          <p:cNvPr id="813" name="Google Shape;813;p85"/>
          <p:cNvPicPr preferRelativeResize="0"/>
          <p:nvPr/>
        </p:nvPicPr>
        <p:blipFill rotWithShape="1">
          <a:blip r:embed="rId4">
            <a:alphaModFix/>
          </a:blip>
          <a:srcRect b="27560" l="11418" r="11217" t="23952"/>
          <a:stretch/>
        </p:blipFill>
        <p:spPr>
          <a:xfrm rot="4027098">
            <a:off x="2647151" y="1604709"/>
            <a:ext cx="3891798" cy="24389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12"/>
                                        </p:tgtEl>
                                      </p:cBhvr>
                                    </p:animEffect>
                                    <p:set>
                                      <p:cBhvr>
                                        <p:cTn dur="1" fill="hold">
                                          <p:stCondLst>
                                            <p:cond delay="1000"/>
                                          </p:stCondLst>
                                        </p:cTn>
                                        <p:tgtEl>
                                          <p:spTgt spid="81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E192"/>
        </a:solidFill>
      </p:bgPr>
    </p:bg>
    <p:spTree>
      <p:nvGrpSpPr>
        <p:cNvPr id="817" name="Shape 817"/>
        <p:cNvGrpSpPr/>
        <p:nvPr/>
      </p:nvGrpSpPr>
      <p:grpSpPr>
        <a:xfrm>
          <a:off x="0" y="0"/>
          <a:ext cx="0" cy="0"/>
          <a:chOff x="0" y="0"/>
          <a:chExt cx="0" cy="0"/>
        </a:xfrm>
      </p:grpSpPr>
      <p:sp>
        <p:nvSpPr>
          <p:cNvPr id="818" name="Google Shape;818;p86"/>
          <p:cNvSpPr txBox="1"/>
          <p:nvPr/>
        </p:nvSpPr>
        <p:spPr>
          <a:xfrm>
            <a:off x="1314450" y="1314450"/>
            <a:ext cx="4809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100">
              <a:latin typeface="Source Code Pro"/>
              <a:ea typeface="Source Code Pro"/>
              <a:cs typeface="Source Code Pro"/>
              <a:sym typeface="Source Code Pro"/>
            </a:endParaRPr>
          </a:p>
        </p:txBody>
      </p:sp>
      <p:sp>
        <p:nvSpPr>
          <p:cNvPr id="819" name="Google Shape;819;p86"/>
          <p:cNvSpPr txBox="1"/>
          <p:nvPr/>
        </p:nvSpPr>
        <p:spPr>
          <a:xfrm>
            <a:off x="697625" y="461150"/>
            <a:ext cx="7496700" cy="387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371B47"/>
                </a:solidFill>
                <a:latin typeface="Francois One"/>
                <a:ea typeface="Francois One"/>
                <a:cs typeface="Francois One"/>
                <a:sym typeface="Francois One"/>
              </a:rPr>
              <a:t>Yuki’s code stewardship:</a:t>
            </a:r>
            <a:endParaRPr sz="2500">
              <a:solidFill>
                <a:srgbClr val="371B47"/>
              </a:solidFill>
              <a:latin typeface="Francois One"/>
              <a:ea typeface="Francois One"/>
              <a:cs typeface="Francois One"/>
              <a:sym typeface="Francois One"/>
            </a:endParaRPr>
          </a:p>
          <a:p>
            <a:pPr indent="0" lvl="0" marL="0" rtl="0" algn="l">
              <a:spcBef>
                <a:spcPts val="0"/>
              </a:spcBef>
              <a:spcAft>
                <a:spcPts val="0"/>
              </a:spcAft>
              <a:buNone/>
            </a:pPr>
            <a:r>
              <a:t/>
            </a:r>
            <a:endParaRPr sz="2500">
              <a:solidFill>
                <a:srgbClr val="371B47"/>
              </a:solidFill>
            </a:endParaRPr>
          </a:p>
          <a:p>
            <a:pPr indent="-381000" lvl="0" marL="457200" rtl="0" algn="l">
              <a:lnSpc>
                <a:spcPct val="115000"/>
              </a:lnSpc>
              <a:spcBef>
                <a:spcPts val="0"/>
              </a:spcBef>
              <a:spcAft>
                <a:spcPts val="0"/>
              </a:spcAft>
              <a:buClr>
                <a:srgbClr val="371B47"/>
              </a:buClr>
              <a:buSzPts val="2400"/>
              <a:buFont typeface="Francois One"/>
              <a:buAutoNum type="arabicPeriod"/>
            </a:pPr>
            <a:r>
              <a:rPr lang="en" sz="2400">
                <a:solidFill>
                  <a:srgbClr val="371B47"/>
                </a:solidFill>
                <a:latin typeface="Francois One"/>
                <a:ea typeface="Francois One"/>
                <a:cs typeface="Francois One"/>
                <a:sym typeface="Francois One"/>
              </a:rPr>
              <a:t>Weighed a rewrite</a:t>
            </a:r>
            <a:endParaRPr sz="2400">
              <a:solidFill>
                <a:srgbClr val="371B47"/>
              </a:solidFill>
              <a:latin typeface="Francois One"/>
              <a:ea typeface="Francois One"/>
              <a:cs typeface="Francois One"/>
              <a:sym typeface="Francois One"/>
            </a:endParaRPr>
          </a:p>
          <a:p>
            <a:pPr indent="-381000" lvl="0" marL="457200" rtl="0" algn="l">
              <a:lnSpc>
                <a:spcPct val="115000"/>
              </a:lnSpc>
              <a:spcBef>
                <a:spcPts val="0"/>
              </a:spcBef>
              <a:spcAft>
                <a:spcPts val="0"/>
              </a:spcAft>
              <a:buClr>
                <a:srgbClr val="371B47"/>
              </a:buClr>
              <a:buSzPts val="2400"/>
              <a:buFont typeface="Francois One"/>
              <a:buAutoNum type="arabicPeriod"/>
            </a:pPr>
            <a:r>
              <a:rPr lang="en" sz="2400">
                <a:solidFill>
                  <a:srgbClr val="371B47"/>
                </a:solidFill>
                <a:latin typeface="Francois One"/>
                <a:ea typeface="Francois One"/>
                <a:cs typeface="Francois One"/>
                <a:sym typeface="Francois One"/>
              </a:rPr>
              <a:t>Committed to incremental improvement</a:t>
            </a:r>
            <a:endParaRPr sz="2400">
              <a:solidFill>
                <a:srgbClr val="371B47"/>
              </a:solidFill>
              <a:latin typeface="Francois One"/>
              <a:ea typeface="Francois One"/>
              <a:cs typeface="Francois One"/>
              <a:sym typeface="Francois One"/>
            </a:endParaRPr>
          </a:p>
          <a:p>
            <a:pPr indent="-381000" lvl="0" marL="457200" rtl="0" algn="l">
              <a:lnSpc>
                <a:spcPct val="115000"/>
              </a:lnSpc>
              <a:spcBef>
                <a:spcPts val="0"/>
              </a:spcBef>
              <a:spcAft>
                <a:spcPts val="0"/>
              </a:spcAft>
              <a:buClr>
                <a:srgbClr val="371B47"/>
              </a:buClr>
              <a:buSzPts val="2400"/>
              <a:buFont typeface="Francois One"/>
              <a:buAutoNum type="arabicPeriod"/>
            </a:pPr>
            <a:r>
              <a:rPr lang="en" sz="2400">
                <a:solidFill>
                  <a:srgbClr val="371B47"/>
                </a:solidFill>
                <a:latin typeface="Francois One"/>
                <a:ea typeface="Francois One"/>
                <a:cs typeface="Francois One"/>
                <a:sym typeface="Francois One"/>
              </a:rPr>
              <a:t>Assessed the codebase to get a baseline</a:t>
            </a:r>
            <a:endParaRPr sz="2400">
              <a:solidFill>
                <a:srgbClr val="371B47"/>
              </a:solidFill>
              <a:latin typeface="Francois One"/>
              <a:ea typeface="Francois One"/>
              <a:cs typeface="Francois One"/>
              <a:sym typeface="Francois One"/>
            </a:endParaRPr>
          </a:p>
          <a:p>
            <a:pPr indent="-381000" lvl="0" marL="457200" rtl="0" algn="l">
              <a:lnSpc>
                <a:spcPct val="115000"/>
              </a:lnSpc>
              <a:spcBef>
                <a:spcPts val="0"/>
              </a:spcBef>
              <a:spcAft>
                <a:spcPts val="0"/>
              </a:spcAft>
              <a:buClr>
                <a:srgbClr val="371B47"/>
              </a:buClr>
              <a:buSzPts val="2400"/>
              <a:buFont typeface="Francois One"/>
              <a:buAutoNum type="arabicPeriod"/>
            </a:pPr>
            <a:r>
              <a:rPr lang="en" sz="2400">
                <a:solidFill>
                  <a:srgbClr val="371B47"/>
                </a:solidFill>
                <a:latin typeface="Francois One"/>
                <a:ea typeface="Francois One"/>
                <a:cs typeface="Francois One"/>
                <a:sym typeface="Francois One"/>
              </a:rPr>
              <a:t>Identified areas of high churn &amp; high complexity</a:t>
            </a:r>
            <a:endParaRPr sz="2400">
              <a:solidFill>
                <a:srgbClr val="371B47"/>
              </a:solidFill>
              <a:latin typeface="Francois One"/>
              <a:ea typeface="Francois One"/>
              <a:cs typeface="Francois One"/>
              <a:sym typeface="Francois One"/>
            </a:endParaRPr>
          </a:p>
          <a:p>
            <a:pPr indent="-381000" lvl="0" marL="457200" rtl="0" algn="l">
              <a:lnSpc>
                <a:spcPct val="115000"/>
              </a:lnSpc>
              <a:spcBef>
                <a:spcPts val="0"/>
              </a:spcBef>
              <a:spcAft>
                <a:spcPts val="0"/>
              </a:spcAft>
              <a:buClr>
                <a:srgbClr val="371B47"/>
              </a:buClr>
              <a:buSzPts val="2400"/>
              <a:buFont typeface="Francois One"/>
              <a:buAutoNum type="arabicPeriod"/>
            </a:pPr>
            <a:r>
              <a:rPr lang="en" sz="2400">
                <a:solidFill>
                  <a:srgbClr val="371B47"/>
                </a:solidFill>
                <a:latin typeface="Francois One"/>
                <a:ea typeface="Francois One"/>
                <a:cs typeface="Francois One"/>
                <a:sym typeface="Francois One"/>
              </a:rPr>
              <a:t>Explored mysterious areas of the codebase</a:t>
            </a:r>
            <a:endParaRPr sz="2400">
              <a:solidFill>
                <a:srgbClr val="371B47"/>
              </a:solidFill>
              <a:latin typeface="Francois One"/>
              <a:ea typeface="Francois One"/>
              <a:cs typeface="Francois One"/>
              <a:sym typeface="Francois One"/>
            </a:endParaRPr>
          </a:p>
          <a:p>
            <a:pPr indent="-381000" lvl="0" marL="457200" rtl="0" algn="l">
              <a:lnSpc>
                <a:spcPct val="115000"/>
              </a:lnSpc>
              <a:spcBef>
                <a:spcPts val="0"/>
              </a:spcBef>
              <a:spcAft>
                <a:spcPts val="0"/>
              </a:spcAft>
              <a:buClr>
                <a:srgbClr val="371B47"/>
              </a:buClr>
              <a:buSzPts val="2400"/>
              <a:buFont typeface="Francois One"/>
              <a:buAutoNum type="arabicPeriod"/>
            </a:pPr>
            <a:r>
              <a:rPr lang="en" sz="2400">
                <a:solidFill>
                  <a:srgbClr val="371B47"/>
                </a:solidFill>
                <a:latin typeface="Francois One"/>
                <a:ea typeface="Francois One"/>
                <a:cs typeface="Francois One"/>
                <a:sym typeface="Francois One"/>
              </a:rPr>
              <a:t>Recovered and socialized institutional knowledge</a:t>
            </a:r>
            <a:endParaRPr sz="2400">
              <a:solidFill>
                <a:srgbClr val="371B47"/>
              </a:solidFill>
              <a:latin typeface="Francois One"/>
              <a:ea typeface="Francois One"/>
              <a:cs typeface="Francois One"/>
              <a:sym typeface="Francois One"/>
            </a:endParaRPr>
          </a:p>
          <a:p>
            <a:pPr indent="-381000" lvl="0" marL="457200" rtl="0" algn="l">
              <a:lnSpc>
                <a:spcPct val="115000"/>
              </a:lnSpc>
              <a:spcBef>
                <a:spcPts val="0"/>
              </a:spcBef>
              <a:spcAft>
                <a:spcPts val="0"/>
              </a:spcAft>
              <a:buClr>
                <a:srgbClr val="371B47"/>
              </a:buClr>
              <a:buSzPts val="2400"/>
              <a:buFont typeface="Francois One"/>
              <a:buAutoNum type="arabicPeriod"/>
            </a:pPr>
            <a:r>
              <a:rPr lang="en" sz="2400">
                <a:solidFill>
                  <a:srgbClr val="371B47"/>
                </a:solidFill>
                <a:latin typeface="Francois One"/>
                <a:ea typeface="Francois One"/>
                <a:cs typeface="Francois One"/>
                <a:sym typeface="Francois One"/>
              </a:rPr>
              <a:t>Set intentional team agreements</a:t>
            </a:r>
            <a:endParaRPr sz="2700">
              <a:solidFill>
                <a:srgbClr val="371B47"/>
              </a:solidFill>
              <a:latin typeface="Francois One"/>
              <a:ea typeface="Francois One"/>
              <a:cs typeface="Francois One"/>
              <a:sym typeface="Francois One"/>
            </a:endParaRPr>
          </a:p>
        </p:txBody>
      </p:sp>
      <p:pic>
        <p:nvPicPr>
          <p:cNvPr id="820" name="Google Shape;820;p86"/>
          <p:cNvPicPr preferRelativeResize="0"/>
          <p:nvPr/>
        </p:nvPicPr>
        <p:blipFill>
          <a:blip r:embed="rId3">
            <a:alphaModFix/>
          </a:blip>
          <a:stretch>
            <a:fillRect/>
          </a:stretch>
        </p:blipFill>
        <p:spPr>
          <a:xfrm rot="328082">
            <a:off x="7181526" y="2448175"/>
            <a:ext cx="1991626" cy="268170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A6FE"/>
        </a:solidFill>
      </p:bgPr>
    </p:bg>
    <p:spTree>
      <p:nvGrpSpPr>
        <p:cNvPr id="824" name="Shape 824"/>
        <p:cNvGrpSpPr/>
        <p:nvPr/>
      </p:nvGrpSpPr>
      <p:grpSpPr>
        <a:xfrm>
          <a:off x="0" y="0"/>
          <a:ext cx="0" cy="0"/>
          <a:chOff x="0" y="0"/>
          <a:chExt cx="0" cy="0"/>
        </a:xfrm>
      </p:grpSpPr>
      <p:pic>
        <p:nvPicPr>
          <p:cNvPr id="825" name="Google Shape;825;p87"/>
          <p:cNvPicPr preferRelativeResize="0"/>
          <p:nvPr/>
        </p:nvPicPr>
        <p:blipFill>
          <a:blip r:embed="rId3">
            <a:alphaModFix/>
          </a:blip>
          <a:stretch>
            <a:fillRect/>
          </a:stretch>
        </p:blipFill>
        <p:spPr>
          <a:xfrm flipH="1">
            <a:off x="-353201" y="963449"/>
            <a:ext cx="3479700" cy="3479675"/>
          </a:xfrm>
          <a:prstGeom prst="rect">
            <a:avLst/>
          </a:prstGeom>
          <a:noFill/>
          <a:ln>
            <a:noFill/>
          </a:ln>
        </p:spPr>
      </p:pic>
      <p:pic>
        <p:nvPicPr>
          <p:cNvPr id="826" name="Google Shape;826;p87"/>
          <p:cNvPicPr preferRelativeResize="0"/>
          <p:nvPr/>
        </p:nvPicPr>
        <p:blipFill>
          <a:blip r:embed="rId4">
            <a:alphaModFix/>
          </a:blip>
          <a:stretch>
            <a:fillRect/>
          </a:stretch>
        </p:blipFill>
        <p:spPr>
          <a:xfrm>
            <a:off x="6456525" y="1595950"/>
            <a:ext cx="2412051" cy="2624773"/>
          </a:xfrm>
          <a:prstGeom prst="rect">
            <a:avLst/>
          </a:prstGeom>
          <a:noFill/>
          <a:ln>
            <a:noFill/>
          </a:ln>
        </p:spPr>
      </p:pic>
      <p:pic>
        <p:nvPicPr>
          <p:cNvPr id="827" name="Google Shape;827;p87"/>
          <p:cNvPicPr preferRelativeResize="0"/>
          <p:nvPr/>
        </p:nvPicPr>
        <p:blipFill>
          <a:blip r:embed="rId5">
            <a:alphaModFix/>
          </a:blip>
          <a:stretch>
            <a:fillRect/>
          </a:stretch>
        </p:blipFill>
        <p:spPr>
          <a:xfrm>
            <a:off x="2105375" y="-274226"/>
            <a:ext cx="4933248" cy="493324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DBFF"/>
        </a:solidFill>
      </p:bgPr>
    </p:bg>
    <p:spTree>
      <p:nvGrpSpPr>
        <p:cNvPr id="831" name="Shape 831"/>
        <p:cNvGrpSpPr/>
        <p:nvPr/>
      </p:nvGrpSpPr>
      <p:grpSpPr>
        <a:xfrm>
          <a:off x="0" y="0"/>
          <a:ext cx="0" cy="0"/>
          <a:chOff x="0" y="0"/>
          <a:chExt cx="0" cy="0"/>
        </a:xfrm>
      </p:grpSpPr>
      <p:pic>
        <p:nvPicPr>
          <p:cNvPr id="832" name="Google Shape;832;p88"/>
          <p:cNvPicPr preferRelativeResize="0"/>
          <p:nvPr/>
        </p:nvPicPr>
        <p:blipFill>
          <a:blip r:embed="rId3">
            <a:alphaModFix/>
          </a:blip>
          <a:stretch>
            <a:fillRect/>
          </a:stretch>
        </p:blipFill>
        <p:spPr>
          <a:xfrm>
            <a:off x="2152650" y="152400"/>
            <a:ext cx="4838702" cy="483870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C0FF"/>
        </a:solidFill>
      </p:bgPr>
    </p:bg>
    <p:spTree>
      <p:nvGrpSpPr>
        <p:cNvPr id="836" name="Shape 836"/>
        <p:cNvGrpSpPr/>
        <p:nvPr/>
      </p:nvGrpSpPr>
      <p:grpSpPr>
        <a:xfrm>
          <a:off x="0" y="0"/>
          <a:ext cx="0" cy="0"/>
          <a:chOff x="0" y="0"/>
          <a:chExt cx="0" cy="0"/>
        </a:xfrm>
      </p:grpSpPr>
      <p:sp>
        <p:nvSpPr>
          <p:cNvPr id="837" name="Google Shape;837;p89"/>
          <p:cNvSpPr/>
          <p:nvPr/>
        </p:nvSpPr>
        <p:spPr>
          <a:xfrm>
            <a:off x="3315150" y="2233350"/>
            <a:ext cx="2513700" cy="676800"/>
          </a:xfrm>
          <a:prstGeom prst="roundRect">
            <a:avLst>
              <a:gd fmla="val 16667" name="adj"/>
            </a:avLst>
          </a:prstGeom>
          <a:solidFill>
            <a:srgbClr val="371B47"/>
          </a:solidFill>
          <a:ln cap="flat" cmpd="sng" w="9525">
            <a:solidFill>
              <a:srgbClr val="37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9"/>
          <p:cNvSpPr txBox="1"/>
          <p:nvPr>
            <p:ph idx="1" type="body"/>
          </p:nvPr>
        </p:nvSpPr>
        <p:spPr>
          <a:xfrm>
            <a:off x="3435875" y="2249525"/>
            <a:ext cx="2328900" cy="5640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200"/>
              </a:spcAft>
              <a:buSzPts val="1018"/>
              <a:buNone/>
            </a:pPr>
            <a:r>
              <a:rPr lang="en" sz="3365">
                <a:solidFill>
                  <a:schemeClr val="lt1"/>
                </a:solidFill>
                <a:latin typeface="Francois One"/>
                <a:ea typeface="Francois One"/>
                <a:cs typeface="Francois One"/>
                <a:sym typeface="Francois One"/>
              </a:rPr>
              <a:t>THANK YOU!</a:t>
            </a:r>
            <a:endParaRPr sz="3365">
              <a:solidFill>
                <a:schemeClr val="lt1"/>
              </a:solidFill>
              <a:latin typeface="Francois One"/>
              <a:ea typeface="Francois One"/>
              <a:cs typeface="Francois One"/>
              <a:sym typeface="Francois One"/>
            </a:endParaRPr>
          </a:p>
        </p:txBody>
      </p:sp>
      <p:grpSp>
        <p:nvGrpSpPr>
          <p:cNvPr id="839" name="Google Shape;839;p89"/>
          <p:cNvGrpSpPr/>
          <p:nvPr/>
        </p:nvGrpSpPr>
        <p:grpSpPr>
          <a:xfrm>
            <a:off x="685988" y="3125975"/>
            <a:ext cx="7924425" cy="1046400"/>
            <a:chOff x="838388" y="3125975"/>
            <a:chExt cx="7924425" cy="1046400"/>
          </a:xfrm>
        </p:grpSpPr>
        <p:sp>
          <p:nvSpPr>
            <p:cNvPr id="840" name="Google Shape;840;p89"/>
            <p:cNvSpPr txBox="1"/>
            <p:nvPr/>
          </p:nvSpPr>
          <p:spPr>
            <a:xfrm>
              <a:off x="838388" y="3627300"/>
              <a:ext cx="264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371B47"/>
                  </a:solidFill>
                  <a:latin typeface="Syncopate"/>
                  <a:ea typeface="Syncopate"/>
                  <a:cs typeface="Syncopate"/>
                  <a:sym typeface="Syncopate"/>
                </a:rPr>
                <a:t>@aelydens</a:t>
              </a:r>
              <a:endParaRPr b="1" sz="2200">
                <a:solidFill>
                  <a:srgbClr val="371B47"/>
                </a:solidFill>
                <a:latin typeface="Syncopate"/>
                <a:ea typeface="Syncopate"/>
                <a:cs typeface="Syncopate"/>
                <a:sym typeface="Syncopate"/>
              </a:endParaRPr>
            </a:p>
          </p:txBody>
        </p:sp>
        <p:sp>
          <p:nvSpPr>
            <p:cNvPr id="841" name="Google Shape;841;p89"/>
            <p:cNvSpPr txBox="1"/>
            <p:nvPr/>
          </p:nvSpPr>
          <p:spPr>
            <a:xfrm>
              <a:off x="5574413" y="3649175"/>
              <a:ext cx="3188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371B47"/>
                  </a:solidFill>
                  <a:latin typeface="Syncopate"/>
                  <a:ea typeface="Syncopate"/>
                  <a:cs typeface="Syncopate"/>
                  <a:sym typeface="Syncopate"/>
                </a:rPr>
                <a:t>@JennyAllar</a:t>
              </a:r>
              <a:endParaRPr b="1" sz="2200">
                <a:solidFill>
                  <a:srgbClr val="371B47"/>
                </a:solidFill>
                <a:latin typeface="Syncopate"/>
                <a:ea typeface="Syncopate"/>
                <a:cs typeface="Syncopate"/>
                <a:sym typeface="Syncopate"/>
              </a:endParaRPr>
            </a:p>
          </p:txBody>
        </p:sp>
        <p:sp>
          <p:nvSpPr>
            <p:cNvPr id="842" name="Google Shape;842;p89"/>
            <p:cNvSpPr txBox="1"/>
            <p:nvPr/>
          </p:nvSpPr>
          <p:spPr>
            <a:xfrm>
              <a:off x="1251638" y="3125975"/>
              <a:ext cx="181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371B47"/>
                  </a:solidFill>
                  <a:latin typeface="Francois One"/>
                  <a:ea typeface="Francois One"/>
                  <a:cs typeface="Francois One"/>
                  <a:sym typeface="Francois One"/>
                </a:rPr>
                <a:t>Annie Lydens</a:t>
              </a:r>
              <a:endParaRPr b="1" sz="2200">
                <a:solidFill>
                  <a:srgbClr val="371B47"/>
                </a:solidFill>
                <a:latin typeface="Francois One"/>
                <a:ea typeface="Francois One"/>
                <a:cs typeface="Francois One"/>
                <a:sym typeface="Francois One"/>
              </a:endParaRPr>
            </a:p>
          </p:txBody>
        </p:sp>
        <p:sp>
          <p:nvSpPr>
            <p:cNvPr id="843" name="Google Shape;843;p89"/>
            <p:cNvSpPr txBox="1"/>
            <p:nvPr/>
          </p:nvSpPr>
          <p:spPr>
            <a:xfrm>
              <a:off x="6458838" y="3202925"/>
              <a:ext cx="154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371B47"/>
                  </a:solidFill>
                  <a:latin typeface="Francois One"/>
                  <a:ea typeface="Francois One"/>
                  <a:cs typeface="Francois One"/>
                  <a:sym typeface="Francois One"/>
                </a:rPr>
                <a:t>Jenny Allar</a:t>
              </a:r>
              <a:endParaRPr b="1" sz="2200">
                <a:solidFill>
                  <a:srgbClr val="371B47"/>
                </a:solidFill>
                <a:latin typeface="Francois One"/>
                <a:ea typeface="Francois One"/>
                <a:cs typeface="Francois One"/>
                <a:sym typeface="Francois One"/>
              </a:endParaRPr>
            </a:p>
          </p:txBody>
        </p:sp>
      </p:grpSp>
      <p:pic>
        <p:nvPicPr>
          <p:cNvPr descr="Twitter Icon Circle (Blue) Logo Vector" id="844" name="Google Shape;844;p89"/>
          <p:cNvPicPr preferRelativeResize="0"/>
          <p:nvPr/>
        </p:nvPicPr>
        <p:blipFill>
          <a:blip r:embed="rId3">
            <a:alphaModFix/>
          </a:blip>
          <a:stretch>
            <a:fillRect/>
          </a:stretch>
        </p:blipFill>
        <p:spPr>
          <a:xfrm>
            <a:off x="4158300" y="3174750"/>
            <a:ext cx="827400" cy="827400"/>
          </a:xfrm>
          <a:prstGeom prst="rect">
            <a:avLst/>
          </a:prstGeom>
          <a:noFill/>
          <a:ln>
            <a:noFill/>
          </a:ln>
        </p:spPr>
      </p:pic>
      <p:pic>
        <p:nvPicPr>
          <p:cNvPr id="845" name="Google Shape;845;p89"/>
          <p:cNvPicPr preferRelativeResize="0"/>
          <p:nvPr/>
        </p:nvPicPr>
        <p:blipFill>
          <a:blip r:embed="rId4">
            <a:alphaModFix/>
          </a:blip>
          <a:stretch>
            <a:fillRect/>
          </a:stretch>
        </p:blipFill>
        <p:spPr>
          <a:xfrm rot="8630148">
            <a:off x="4046878" y="1110216"/>
            <a:ext cx="1050244" cy="10502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5"/>
                                        </p:tgtEl>
                                        <p:attrNameLst>
                                          <p:attrName>style.visibility</p:attrName>
                                        </p:attrNameLst>
                                      </p:cBhvr>
                                      <p:to>
                                        <p:strVal val="visible"/>
                                      </p:to>
                                    </p:set>
                                    <p:anim calcmode="lin" valueType="num">
                                      <p:cBhvr additive="base">
                                        <p:cTn dur="1000"/>
                                        <p:tgtEl>
                                          <p:spTgt spid="8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C0FF"/>
        </a:solidFill>
      </p:bgPr>
    </p:bg>
    <p:spTree>
      <p:nvGrpSpPr>
        <p:cNvPr id="124" name="Shape 124"/>
        <p:cNvGrpSpPr/>
        <p:nvPr/>
      </p:nvGrpSpPr>
      <p:grpSpPr>
        <a:xfrm>
          <a:off x="0" y="0"/>
          <a:ext cx="0" cy="0"/>
          <a:chOff x="0" y="0"/>
          <a:chExt cx="0" cy="0"/>
        </a:xfrm>
      </p:grpSpPr>
      <p:pic>
        <p:nvPicPr>
          <p:cNvPr id="125" name="Google Shape;125;p20"/>
          <p:cNvPicPr preferRelativeResize="0"/>
          <p:nvPr/>
        </p:nvPicPr>
        <p:blipFill rotWithShape="1">
          <a:blip r:embed="rId3">
            <a:alphaModFix/>
          </a:blip>
          <a:srcRect b="-1519" l="-21854" r="30296" t="9961"/>
          <a:stretch/>
        </p:blipFill>
        <p:spPr>
          <a:xfrm>
            <a:off x="-1828800" y="-4823350"/>
            <a:ext cx="11468099" cy="230940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C0FF"/>
        </a:solidFill>
      </p:bgPr>
    </p:bg>
    <p:spTree>
      <p:nvGrpSpPr>
        <p:cNvPr id="129" name="Shape 129"/>
        <p:cNvGrpSpPr/>
        <p:nvPr/>
      </p:nvGrpSpPr>
      <p:grpSpPr>
        <a:xfrm>
          <a:off x="0" y="0"/>
          <a:ext cx="0" cy="0"/>
          <a:chOff x="0" y="0"/>
          <a:chExt cx="0" cy="0"/>
        </a:xfrm>
      </p:grpSpPr>
      <p:pic>
        <p:nvPicPr>
          <p:cNvPr id="130" name="Google Shape;130;p21"/>
          <p:cNvPicPr preferRelativeResize="0"/>
          <p:nvPr/>
        </p:nvPicPr>
        <p:blipFill>
          <a:blip r:embed="rId3">
            <a:alphaModFix/>
          </a:blip>
          <a:stretch>
            <a:fillRect/>
          </a:stretch>
        </p:blipFill>
        <p:spPr>
          <a:xfrm>
            <a:off x="-3577575" y="-5667925"/>
            <a:ext cx="11982449" cy="24129823"/>
          </a:xfrm>
          <a:prstGeom prst="rect">
            <a:avLst/>
          </a:prstGeom>
          <a:noFill/>
          <a:ln>
            <a:noFill/>
          </a:ln>
        </p:spPr>
      </p:pic>
      <p:pic>
        <p:nvPicPr>
          <p:cNvPr id="131" name="Google Shape;131;p21"/>
          <p:cNvPicPr preferRelativeResize="0"/>
          <p:nvPr/>
        </p:nvPicPr>
        <p:blipFill>
          <a:blip r:embed="rId4">
            <a:alphaModFix/>
          </a:blip>
          <a:stretch>
            <a:fillRect/>
          </a:stretch>
        </p:blipFill>
        <p:spPr>
          <a:xfrm>
            <a:off x="3013050" y="3944524"/>
            <a:ext cx="1217398" cy="1198975"/>
          </a:xfrm>
          <a:prstGeom prst="rect">
            <a:avLst/>
          </a:prstGeom>
          <a:noFill/>
          <a:ln>
            <a:noFill/>
          </a:ln>
        </p:spPr>
      </p:pic>
      <p:pic>
        <p:nvPicPr>
          <p:cNvPr id="132" name="Google Shape;132;p21"/>
          <p:cNvPicPr preferRelativeResize="0"/>
          <p:nvPr/>
        </p:nvPicPr>
        <p:blipFill>
          <a:blip r:embed="rId5">
            <a:alphaModFix/>
          </a:blip>
          <a:stretch>
            <a:fillRect/>
          </a:stretch>
        </p:blipFill>
        <p:spPr>
          <a:xfrm>
            <a:off x="2570350" y="3317400"/>
            <a:ext cx="1286600" cy="1267125"/>
          </a:xfrm>
          <a:prstGeom prst="rect">
            <a:avLst/>
          </a:prstGeom>
          <a:noFill/>
          <a:ln>
            <a:noFill/>
          </a:ln>
        </p:spPr>
      </p:pic>
      <p:pic>
        <p:nvPicPr>
          <p:cNvPr id="133" name="Google Shape;133;p21"/>
          <p:cNvPicPr preferRelativeResize="0"/>
          <p:nvPr/>
        </p:nvPicPr>
        <p:blipFill>
          <a:blip r:embed="rId6">
            <a:alphaModFix/>
          </a:blip>
          <a:stretch>
            <a:fillRect/>
          </a:stretch>
        </p:blipFill>
        <p:spPr>
          <a:xfrm>
            <a:off x="2365600" y="4306525"/>
            <a:ext cx="849848" cy="836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par>
                          <p:cTn fill="hold">
                            <p:stCondLst>
                              <p:cond delay="200"/>
                            </p:stCondLst>
                            <p:childTnLst>
                              <p:par>
                                <p:cTn fill="hold" nodeType="after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